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sldIdLst>
    <p:sldId id="256" r:id="rId2"/>
    <p:sldId id="257" r:id="rId3"/>
    <p:sldId id="258" r:id="rId4"/>
    <p:sldId id="259" r:id="rId5"/>
    <p:sldId id="260" r:id="rId6"/>
    <p:sldId id="261" r:id="rId7"/>
    <p:sldId id="262" r:id="rId8"/>
    <p:sldId id="263" r:id="rId9"/>
    <p:sldId id="264" r:id="rId10"/>
    <p:sldId id="265" r:id="rId11"/>
    <p:sldId id="271" r:id="rId12"/>
    <p:sldId id="273" r:id="rId13"/>
    <p:sldId id="274" r:id="rId14"/>
    <p:sldId id="277" r:id="rId15"/>
    <p:sldId id="279" r:id="rId16"/>
    <p:sldId id="280" r:id="rId17"/>
    <p:sldId id="285" r:id="rId18"/>
    <p:sldId id="286" r:id="rId19"/>
    <p:sldId id="287" r:id="rId20"/>
    <p:sldId id="288" r:id="rId21"/>
    <p:sldId id="290" r:id="rId22"/>
    <p:sldId id="291" r:id="rId23"/>
    <p:sldId id="292" r:id="rId24"/>
    <p:sldId id="293" r:id="rId25"/>
    <p:sldId id="281" r:id="rId26"/>
    <p:sldId id="282" r:id="rId27"/>
    <p:sldId id="283" r:id="rId28"/>
    <p:sldId id="294" r:id="rId29"/>
  </p:sldIdLst>
  <p:sldSz cx="6858000" cy="9144000" type="screen4x3"/>
  <p:notesSz cx="6761163" cy="99425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3042" y="90"/>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D:\OVACUMA%20&#199;PL\&#214;&#286;RENC&#304;%20VEL&#304;%20PROF&#304;L&#30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OVACUMA%20&#199;PL\&#214;&#286;RENC&#304;%20VEL&#304;%20PROF&#304;L&#30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OVACUMA%20&#199;PL\&#214;&#286;RENC&#304;%20VEL&#304;%20PROF&#304;L&#304;.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OVACUMA%20&#199;PL\&#214;&#286;RENC&#304;%20VEL&#304;%20PROF&#304;L&#30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14"/>
    </mc:Choice>
    <mc:Fallback>
      <c:style val="14"/>
    </mc:Fallback>
  </mc:AlternateContent>
  <c:chart>
    <c:title>
      <c:tx>
        <c:rich>
          <a:bodyPr/>
          <a:lstStyle/>
          <a:p>
            <a:pPr>
              <a:defRPr sz="1600"/>
            </a:pPr>
            <a:r>
              <a:rPr lang="tr-TR" sz="1600"/>
              <a:t>BABA EĞİTİM GRAFİĞİ</a:t>
            </a: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spPr>
              <a:noFill/>
              <a:ln>
                <a:noFill/>
              </a:ln>
              <a:effectLst/>
            </c:spPr>
            <c:txPr>
              <a:bodyPr/>
              <a:lstStyle/>
              <a:p>
                <a:pPr>
                  <a:defRPr sz="800"/>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'GRAFİK 1'!$A$13:$A$18</c:f>
              <c:strCache>
                <c:ptCount val="6"/>
                <c:pt idx="0">
                  <c:v>Okur Yazar Değil</c:v>
                </c:pt>
                <c:pt idx="1">
                  <c:v>Okur Yazar Ama Bir Okul Bitirmemiş</c:v>
                </c:pt>
                <c:pt idx="2">
                  <c:v>İlkokul Mezunu</c:v>
                </c:pt>
                <c:pt idx="3">
                  <c:v>Ortaokul Mezunu</c:v>
                </c:pt>
                <c:pt idx="4">
                  <c:v>Lise Mezunu</c:v>
                </c:pt>
                <c:pt idx="5">
                  <c:v>Lisans Mezunu</c:v>
                </c:pt>
              </c:strCache>
            </c:strRef>
          </c:cat>
          <c:val>
            <c:numRef>
              <c:f>'GRAFİK 1'!$B$13:$B$18</c:f>
              <c:numCache>
                <c:formatCode>0.00%</c:formatCode>
                <c:ptCount val="6"/>
                <c:pt idx="0">
                  <c:v>5.9523809523809521E-2</c:v>
                </c:pt>
                <c:pt idx="1">
                  <c:v>0</c:v>
                </c:pt>
                <c:pt idx="2">
                  <c:v>0.76190476190476186</c:v>
                </c:pt>
                <c:pt idx="3">
                  <c:v>0.13095238095238096</c:v>
                </c:pt>
                <c:pt idx="4">
                  <c:v>3.5714285714285712E-2</c:v>
                </c:pt>
                <c:pt idx="5">
                  <c:v>1.1904761904761904E-2</c:v>
                </c:pt>
              </c:numCache>
            </c:numRef>
          </c:val>
          <c:extLst>
            <c:ext xmlns:c16="http://schemas.microsoft.com/office/drawing/2014/chart" uri="{C3380CC4-5D6E-409C-BE32-E72D297353CC}">
              <c16:uniqueId val="{00000000-EB56-471A-B4B1-BBEF8156F22E}"/>
            </c:ext>
          </c:extLst>
        </c:ser>
        <c:dLbls>
          <c:showLegendKey val="0"/>
          <c:showVal val="1"/>
          <c:showCatName val="0"/>
          <c:showSerName val="0"/>
          <c:showPercent val="0"/>
          <c:showBubbleSize val="0"/>
        </c:dLbls>
        <c:gapWidth val="150"/>
        <c:shape val="cylinder"/>
        <c:axId val="88525056"/>
        <c:axId val="88528000"/>
        <c:axId val="0"/>
      </c:bar3DChart>
      <c:catAx>
        <c:axId val="88525056"/>
        <c:scaling>
          <c:orientation val="minMax"/>
        </c:scaling>
        <c:delete val="0"/>
        <c:axPos val="b"/>
        <c:numFmt formatCode="General" sourceLinked="0"/>
        <c:majorTickMark val="none"/>
        <c:minorTickMark val="none"/>
        <c:tickLblPos val="nextTo"/>
        <c:txPr>
          <a:bodyPr/>
          <a:lstStyle/>
          <a:p>
            <a:pPr>
              <a:defRPr sz="600"/>
            </a:pPr>
            <a:endParaRPr lang="tr-TR"/>
          </a:p>
        </c:txPr>
        <c:crossAx val="88528000"/>
        <c:crosses val="autoZero"/>
        <c:auto val="1"/>
        <c:lblAlgn val="ctr"/>
        <c:lblOffset val="100"/>
        <c:noMultiLvlLbl val="0"/>
      </c:catAx>
      <c:valAx>
        <c:axId val="88528000"/>
        <c:scaling>
          <c:orientation val="minMax"/>
        </c:scaling>
        <c:delete val="1"/>
        <c:axPos val="l"/>
        <c:numFmt formatCode="0.00%" sourceLinked="1"/>
        <c:majorTickMark val="none"/>
        <c:minorTickMark val="none"/>
        <c:tickLblPos val="nextTo"/>
        <c:crossAx val="88525056"/>
        <c:crosses val="autoZero"/>
        <c:crossBetween val="between"/>
      </c:valAx>
    </c:plotArea>
    <c:plotVisOnly val="1"/>
    <c:dispBlanksAs val="gap"/>
    <c:showDLblsOverMax val="0"/>
  </c:chart>
  <c:spPr>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14"/>
    </mc:Choice>
    <mc:Fallback>
      <c:style val="14"/>
    </mc:Fallback>
  </mc:AlternateContent>
  <c:chart>
    <c:title>
      <c:tx>
        <c:rich>
          <a:bodyPr/>
          <a:lstStyle/>
          <a:p>
            <a:pPr>
              <a:defRPr sz="1600"/>
            </a:pPr>
            <a:r>
              <a:rPr lang="tr-TR" sz="1600"/>
              <a:t>ANNE EĞİTİM GRAFİĞİ</a:t>
            </a: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spPr>
              <a:noFill/>
              <a:ln>
                <a:noFill/>
              </a:ln>
              <a:effectLst/>
            </c:spPr>
            <c:txPr>
              <a:bodyPr/>
              <a:lstStyle/>
              <a:p>
                <a:pPr>
                  <a:defRPr sz="800"/>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'GRAFİK 1'!$A$4:$A$10</c:f>
              <c:strCache>
                <c:ptCount val="7"/>
                <c:pt idx="0">
                  <c:v>Okur Yazar Değil</c:v>
                </c:pt>
                <c:pt idx="1">
                  <c:v>Okur Yazar Ama Bir Okul Bitirmemiş</c:v>
                </c:pt>
                <c:pt idx="2">
                  <c:v>İlkokul Mezunu</c:v>
                </c:pt>
                <c:pt idx="3">
                  <c:v>Ortaokul Mezunu</c:v>
                </c:pt>
                <c:pt idx="4">
                  <c:v>Lise Mezunu</c:v>
                </c:pt>
                <c:pt idx="5">
                  <c:v>Lisans Mezunu</c:v>
                </c:pt>
                <c:pt idx="6">
                  <c:v>TOPLAM</c:v>
                </c:pt>
              </c:strCache>
            </c:strRef>
          </c:cat>
          <c:val>
            <c:numRef>
              <c:f>'GRAFİK 1'!$B$4:$B$10</c:f>
              <c:numCache>
                <c:formatCode>0.0000%</c:formatCode>
                <c:ptCount val="7"/>
                <c:pt idx="0" formatCode="0.00%">
                  <c:v>0.19047619047619047</c:v>
                </c:pt>
                <c:pt idx="1">
                  <c:v>1.1904761904761904E-2</c:v>
                </c:pt>
                <c:pt idx="2" formatCode="0.00%">
                  <c:v>0.92537313432835822</c:v>
                </c:pt>
                <c:pt idx="3" formatCode="0.00%">
                  <c:v>0.35714285714285715</c:v>
                </c:pt>
                <c:pt idx="4" formatCode="0.00%">
                  <c:v>0</c:v>
                </c:pt>
                <c:pt idx="5" formatCode="0.00%">
                  <c:v>0</c:v>
                </c:pt>
                <c:pt idx="6" formatCode="0.00%">
                  <c:v>1</c:v>
                </c:pt>
              </c:numCache>
            </c:numRef>
          </c:val>
          <c:extLst>
            <c:ext xmlns:c16="http://schemas.microsoft.com/office/drawing/2014/chart" uri="{C3380CC4-5D6E-409C-BE32-E72D297353CC}">
              <c16:uniqueId val="{00000000-1341-4290-A4EE-5764D28BB195}"/>
            </c:ext>
          </c:extLst>
        </c:ser>
        <c:dLbls>
          <c:showLegendKey val="0"/>
          <c:showVal val="1"/>
          <c:showCatName val="0"/>
          <c:showSerName val="0"/>
          <c:showPercent val="0"/>
          <c:showBubbleSize val="0"/>
        </c:dLbls>
        <c:gapWidth val="150"/>
        <c:shape val="cylinder"/>
        <c:axId val="89080192"/>
        <c:axId val="89082880"/>
        <c:axId val="0"/>
      </c:bar3DChart>
      <c:catAx>
        <c:axId val="89080192"/>
        <c:scaling>
          <c:orientation val="minMax"/>
        </c:scaling>
        <c:delete val="0"/>
        <c:axPos val="b"/>
        <c:numFmt formatCode="General" sourceLinked="0"/>
        <c:majorTickMark val="none"/>
        <c:minorTickMark val="none"/>
        <c:tickLblPos val="nextTo"/>
        <c:txPr>
          <a:bodyPr/>
          <a:lstStyle/>
          <a:p>
            <a:pPr>
              <a:defRPr sz="700"/>
            </a:pPr>
            <a:endParaRPr lang="tr-TR"/>
          </a:p>
        </c:txPr>
        <c:crossAx val="89082880"/>
        <c:crosses val="autoZero"/>
        <c:auto val="1"/>
        <c:lblAlgn val="ctr"/>
        <c:lblOffset val="100"/>
        <c:noMultiLvlLbl val="0"/>
      </c:catAx>
      <c:valAx>
        <c:axId val="89082880"/>
        <c:scaling>
          <c:orientation val="minMax"/>
        </c:scaling>
        <c:delete val="1"/>
        <c:axPos val="l"/>
        <c:numFmt formatCode="0.00%" sourceLinked="1"/>
        <c:majorTickMark val="none"/>
        <c:minorTickMark val="none"/>
        <c:tickLblPos val="nextTo"/>
        <c:crossAx val="89080192"/>
        <c:crosses val="autoZero"/>
        <c:crossBetween val="between"/>
      </c:valAx>
    </c:plotArea>
    <c:plotVisOnly val="1"/>
    <c:dispBlanksAs val="gap"/>
    <c:showDLblsOverMax val="0"/>
  </c:chart>
  <c:spPr>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14"/>
    </mc:Choice>
    <mc:Fallback>
      <c:style val="14"/>
    </mc:Fallback>
  </mc:AlternateContent>
  <c:chart>
    <c:title>
      <c:tx>
        <c:rich>
          <a:bodyPr/>
          <a:lstStyle/>
          <a:p>
            <a:pPr>
              <a:defRPr sz="1600"/>
            </a:pPr>
            <a:r>
              <a:rPr lang="tr-TR" sz="1600"/>
              <a:t>ORTALAMA AYLIK GELİR</a:t>
            </a: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spPr>
              <a:noFill/>
              <a:ln>
                <a:noFill/>
              </a:ln>
              <a:effectLst/>
            </c:spPr>
            <c:txPr>
              <a:bodyPr/>
              <a:lstStyle/>
              <a:p>
                <a:pPr>
                  <a:defRPr sz="700"/>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'GRAFİK 1'!$A$24:$A$27</c:f>
              <c:strCache>
                <c:ptCount val="4"/>
                <c:pt idx="0">
                  <c:v>Asgari Ücrete Kadar</c:v>
                </c:pt>
                <c:pt idx="1">
                  <c:v>Asgari Ücretin İki Katına Kadar</c:v>
                </c:pt>
                <c:pt idx="2">
                  <c:v>Asgari Ücretin Üç Katına Kadar</c:v>
                </c:pt>
                <c:pt idx="3">
                  <c:v>Asgari Ücretin Üç Katından Fazla</c:v>
                </c:pt>
              </c:strCache>
            </c:strRef>
          </c:cat>
          <c:val>
            <c:numRef>
              <c:f>'GRAFİK 1'!$B$24:$B$27</c:f>
              <c:numCache>
                <c:formatCode>0.00%</c:formatCode>
                <c:ptCount val="4"/>
                <c:pt idx="0">
                  <c:v>0.79761904761904767</c:v>
                </c:pt>
                <c:pt idx="1">
                  <c:v>0.16666666666666666</c:v>
                </c:pt>
                <c:pt idx="2">
                  <c:v>3.5714285714285712E-2</c:v>
                </c:pt>
                <c:pt idx="3">
                  <c:v>0</c:v>
                </c:pt>
              </c:numCache>
            </c:numRef>
          </c:val>
          <c:extLst>
            <c:ext xmlns:c16="http://schemas.microsoft.com/office/drawing/2014/chart" uri="{C3380CC4-5D6E-409C-BE32-E72D297353CC}">
              <c16:uniqueId val="{00000000-4BFC-4CDD-B96B-D856DD38E01F}"/>
            </c:ext>
          </c:extLst>
        </c:ser>
        <c:dLbls>
          <c:showLegendKey val="0"/>
          <c:showVal val="1"/>
          <c:showCatName val="0"/>
          <c:showSerName val="0"/>
          <c:showPercent val="0"/>
          <c:showBubbleSize val="0"/>
        </c:dLbls>
        <c:gapWidth val="150"/>
        <c:shape val="cylinder"/>
        <c:axId val="89123072"/>
        <c:axId val="89134208"/>
        <c:axId val="0"/>
      </c:bar3DChart>
      <c:catAx>
        <c:axId val="89123072"/>
        <c:scaling>
          <c:orientation val="minMax"/>
        </c:scaling>
        <c:delete val="0"/>
        <c:axPos val="b"/>
        <c:numFmt formatCode="General" sourceLinked="0"/>
        <c:majorTickMark val="none"/>
        <c:minorTickMark val="none"/>
        <c:tickLblPos val="nextTo"/>
        <c:txPr>
          <a:bodyPr/>
          <a:lstStyle/>
          <a:p>
            <a:pPr>
              <a:defRPr sz="600"/>
            </a:pPr>
            <a:endParaRPr lang="tr-TR"/>
          </a:p>
        </c:txPr>
        <c:crossAx val="89134208"/>
        <c:crosses val="autoZero"/>
        <c:auto val="1"/>
        <c:lblAlgn val="ctr"/>
        <c:lblOffset val="100"/>
        <c:noMultiLvlLbl val="0"/>
      </c:catAx>
      <c:valAx>
        <c:axId val="89134208"/>
        <c:scaling>
          <c:orientation val="minMax"/>
        </c:scaling>
        <c:delete val="1"/>
        <c:axPos val="l"/>
        <c:numFmt formatCode="0.00%" sourceLinked="1"/>
        <c:majorTickMark val="none"/>
        <c:minorTickMark val="none"/>
        <c:tickLblPos val="nextTo"/>
        <c:crossAx val="89123072"/>
        <c:crosses val="autoZero"/>
        <c:crossBetween val="between"/>
      </c:valAx>
    </c:plotArea>
    <c:plotVisOnly val="1"/>
    <c:dispBlanksAs val="gap"/>
    <c:showDLblsOverMax val="0"/>
  </c:chart>
  <c:spPr>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14"/>
    </mc:Choice>
    <mc:Fallback>
      <c:style val="14"/>
    </mc:Fallback>
  </mc:AlternateContent>
  <c:chart>
    <c:title>
      <c:tx>
        <c:rich>
          <a:bodyPr/>
          <a:lstStyle/>
          <a:p>
            <a:pPr>
              <a:defRPr sz="1400"/>
            </a:pPr>
            <a:r>
              <a:rPr lang="tr-TR" sz="1400"/>
              <a:t>ANNE-BABA</a:t>
            </a:r>
            <a:r>
              <a:rPr lang="tr-TR" sz="1400" baseline="0"/>
              <a:t> DURUM</a:t>
            </a:r>
            <a:r>
              <a:rPr lang="tr-TR" sz="1400"/>
              <a:t> GRAFİĞİ</a:t>
            </a: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spPr>
              <a:noFill/>
              <a:ln>
                <a:noFill/>
              </a:ln>
              <a:effectLst/>
            </c:spPr>
            <c:txPr>
              <a:bodyPr/>
              <a:lstStyle/>
              <a:p>
                <a:pPr>
                  <a:defRPr sz="800"/>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'GRAFİK 1'!$A$47:$A$50</c:f>
              <c:strCache>
                <c:ptCount val="4"/>
                <c:pt idx="0">
                  <c:v>Anne ve Baba Sağ</c:v>
                </c:pt>
                <c:pt idx="1">
                  <c:v>Anne Sağ</c:v>
                </c:pt>
                <c:pt idx="2">
                  <c:v>Baba Sağ</c:v>
                </c:pt>
                <c:pt idx="3">
                  <c:v>Anne Babasını Kaybetmiş</c:v>
                </c:pt>
              </c:strCache>
            </c:strRef>
          </c:cat>
          <c:val>
            <c:numRef>
              <c:f>'GRAFİK 1'!$B$47:$B$50</c:f>
              <c:numCache>
                <c:formatCode>0.00%</c:formatCode>
                <c:ptCount val="4"/>
                <c:pt idx="0">
                  <c:v>0.91666666666666663</c:v>
                </c:pt>
                <c:pt idx="1">
                  <c:v>5.9523809523809521E-2</c:v>
                </c:pt>
                <c:pt idx="2">
                  <c:v>2.3809523809523808E-2</c:v>
                </c:pt>
                <c:pt idx="3">
                  <c:v>0</c:v>
                </c:pt>
              </c:numCache>
            </c:numRef>
          </c:val>
          <c:extLst>
            <c:ext xmlns:c16="http://schemas.microsoft.com/office/drawing/2014/chart" uri="{C3380CC4-5D6E-409C-BE32-E72D297353CC}">
              <c16:uniqueId val="{00000000-BF35-4A38-8561-29E28C8018E5}"/>
            </c:ext>
          </c:extLst>
        </c:ser>
        <c:dLbls>
          <c:showLegendKey val="0"/>
          <c:showVal val="1"/>
          <c:showCatName val="0"/>
          <c:showSerName val="0"/>
          <c:showPercent val="0"/>
          <c:showBubbleSize val="0"/>
        </c:dLbls>
        <c:gapWidth val="150"/>
        <c:shape val="cylinder"/>
        <c:axId val="89153920"/>
        <c:axId val="89156608"/>
        <c:axId val="0"/>
      </c:bar3DChart>
      <c:catAx>
        <c:axId val="89153920"/>
        <c:scaling>
          <c:orientation val="minMax"/>
        </c:scaling>
        <c:delete val="0"/>
        <c:axPos val="b"/>
        <c:numFmt formatCode="General" sourceLinked="0"/>
        <c:majorTickMark val="none"/>
        <c:minorTickMark val="none"/>
        <c:tickLblPos val="nextTo"/>
        <c:txPr>
          <a:bodyPr/>
          <a:lstStyle/>
          <a:p>
            <a:pPr>
              <a:defRPr sz="700"/>
            </a:pPr>
            <a:endParaRPr lang="tr-TR"/>
          </a:p>
        </c:txPr>
        <c:crossAx val="89156608"/>
        <c:crosses val="autoZero"/>
        <c:auto val="1"/>
        <c:lblAlgn val="ctr"/>
        <c:lblOffset val="100"/>
        <c:noMultiLvlLbl val="0"/>
      </c:catAx>
      <c:valAx>
        <c:axId val="89156608"/>
        <c:scaling>
          <c:orientation val="minMax"/>
        </c:scaling>
        <c:delete val="1"/>
        <c:axPos val="l"/>
        <c:numFmt formatCode="0.00%" sourceLinked="1"/>
        <c:majorTickMark val="none"/>
        <c:minorTickMark val="none"/>
        <c:tickLblPos val="nextTo"/>
        <c:crossAx val="89153920"/>
        <c:crosses val="autoZero"/>
        <c:crossBetween val="between"/>
      </c:valAx>
    </c:plotArea>
    <c:plotVisOnly val="1"/>
    <c:dispBlanksAs val="gap"/>
    <c:showDLblsOverMax val="0"/>
  </c:chart>
  <c:spPr>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c:sp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15" name="14 Dikdörtgen"/>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6743700" y="4064"/>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6858000" cy="3352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09728" y="8522209"/>
            <a:ext cx="6624828" cy="41275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Alt Başlık"/>
          <p:cNvSpPr>
            <a:spLocks noGrp="1"/>
          </p:cNvSpPr>
          <p:nvPr>
            <p:ph type="subTitle" idx="1"/>
          </p:nvPr>
        </p:nvSpPr>
        <p:spPr>
          <a:xfrm>
            <a:off x="1028700" y="3759200"/>
            <a:ext cx="4800600" cy="23368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28" name="27 Veri Yer Tutucusu"/>
          <p:cNvSpPr>
            <a:spLocks noGrp="1"/>
          </p:cNvSpPr>
          <p:nvPr>
            <p:ph type="dt" sz="half" idx="10"/>
          </p:nvPr>
        </p:nvSpPr>
        <p:spPr/>
        <p:txBody>
          <a:bodyPr/>
          <a:lstStyle/>
          <a:p>
            <a:fld id="{CCAFD28E-1B69-4479-B800-8813077486F6}" type="datetimeFigureOut">
              <a:rPr lang="tr-TR" smtClean="0"/>
              <a:pPr/>
              <a:t>26.11.2019</a:t>
            </a:fld>
            <a:endParaRPr lang="tr-TR"/>
          </a:p>
        </p:txBody>
      </p:sp>
      <p:sp>
        <p:nvSpPr>
          <p:cNvPr id="17" name="16 Altbilgi Yer Tutucusu"/>
          <p:cNvSpPr>
            <a:spLocks noGrp="1"/>
          </p:cNvSpPr>
          <p:nvPr>
            <p:ph type="ftr" sz="quarter" idx="11"/>
          </p:nvPr>
        </p:nvSpPr>
        <p:spPr/>
        <p:txBody>
          <a:bodyPr/>
          <a:lstStyle/>
          <a:p>
            <a:endParaRPr lang="tr-TR"/>
          </a:p>
        </p:txBody>
      </p:sp>
      <p:sp>
        <p:nvSpPr>
          <p:cNvPr id="7" name="6 Düz Bağlayıcı"/>
          <p:cNvSpPr>
            <a:spLocks noChangeShapeType="1"/>
          </p:cNvSpPr>
          <p:nvPr/>
        </p:nvSpPr>
        <p:spPr bwMode="auto">
          <a:xfrm>
            <a:off x="116586" y="3226816"/>
            <a:ext cx="6624828"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auto">
          <a:xfrm>
            <a:off x="114300" y="203200"/>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Oval"/>
          <p:cNvSpPr/>
          <p:nvPr/>
        </p:nvSpPr>
        <p:spPr>
          <a:xfrm>
            <a:off x="3200400" y="2820416"/>
            <a:ext cx="457200" cy="812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Oval"/>
          <p:cNvSpPr/>
          <p:nvPr/>
        </p:nvSpPr>
        <p:spPr>
          <a:xfrm>
            <a:off x="3271266" y="2946400"/>
            <a:ext cx="315468" cy="56083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Slayt Numarası Yer Tutucusu"/>
          <p:cNvSpPr>
            <a:spLocks noGrp="1"/>
          </p:cNvSpPr>
          <p:nvPr>
            <p:ph type="sldNum" sz="quarter" idx="12"/>
          </p:nvPr>
        </p:nvSpPr>
        <p:spPr>
          <a:xfrm>
            <a:off x="3257550" y="2932601"/>
            <a:ext cx="342900" cy="588433"/>
          </a:xfrm>
        </p:spPr>
        <p:txBody>
          <a:bodyPr/>
          <a:lstStyle>
            <a:lvl1pPr>
              <a:defRPr>
                <a:solidFill>
                  <a:schemeClr val="accent3">
                    <a:shade val="75000"/>
                  </a:schemeClr>
                </a:solidFill>
              </a:defRPr>
            </a:lvl1pPr>
          </a:lstStyle>
          <a:p>
            <a:fld id="{E6E5FF99-3E90-4E1C-82BF-EE0DE276B78B}" type="slidenum">
              <a:rPr lang="tr-TR" smtClean="0"/>
              <a:pPr/>
              <a:t>‹#›</a:t>
            </a:fld>
            <a:endParaRPr lang="tr-TR"/>
          </a:p>
        </p:txBody>
      </p:sp>
      <p:sp>
        <p:nvSpPr>
          <p:cNvPr id="8" name="7 Başlık"/>
          <p:cNvSpPr>
            <a:spLocks noGrp="1"/>
          </p:cNvSpPr>
          <p:nvPr>
            <p:ph type="ctrTitle"/>
          </p:nvPr>
        </p:nvSpPr>
        <p:spPr>
          <a:xfrm>
            <a:off x="514350" y="508000"/>
            <a:ext cx="5829300" cy="2336800"/>
          </a:xfrm>
        </p:spPr>
        <p:txBody>
          <a:bodyPr anchor="b"/>
          <a:lstStyle>
            <a:lvl1pPr>
              <a:defRPr sz="4200">
                <a:solidFill>
                  <a:schemeClr val="accent1"/>
                </a:solidFill>
              </a:defRPr>
            </a:lvl1pPr>
          </a:lstStyle>
          <a:p>
            <a:r>
              <a:rPr kumimoji="0" lang="tr-TR"/>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CCAFD28E-1B69-4479-B800-8813077486F6}" type="datetimeFigureOut">
              <a:rPr lang="tr-TR" smtClean="0"/>
              <a:pPr/>
              <a:t>26.11.2019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6E5FF99-3E90-4E1C-82BF-EE0DE276B78B}"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2"/>
      </p:bgRef>
    </p:bg>
    <p:spTree>
      <p:nvGrpSpPr>
        <p:cNvPr id="1" name=""/>
        <p:cNvGrpSpPr/>
        <p:nvPr/>
      </p:nvGrpSpPr>
      <p:grpSpPr>
        <a:xfrm>
          <a:off x="0" y="0"/>
          <a:ext cx="0" cy="0"/>
          <a:chOff x="0" y="0"/>
          <a:chExt cx="0" cy="0"/>
        </a:xfrm>
      </p:grpSpPr>
      <p:sp>
        <p:nvSpPr>
          <p:cNvPr id="7" name="6 Dikdörtgen"/>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a:spLocks noChangeArrowheads="1"/>
          </p:cNvSpPr>
          <p:nvPr/>
        </p:nvSpPr>
        <p:spPr bwMode="white">
          <a:xfrm>
            <a:off x="5257800" y="0"/>
            <a:ext cx="16002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white">
          <a:xfrm>
            <a:off x="0" y="0"/>
            <a:ext cx="6858000" cy="207264"/>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Dikdörtgen"/>
          <p:cNvSpPr>
            <a:spLocks noChangeArrowheads="1"/>
          </p:cNvSpPr>
          <p:nvPr/>
        </p:nvSpPr>
        <p:spPr bwMode="auto">
          <a:xfrm>
            <a:off x="109728" y="8522209"/>
            <a:ext cx="6624828" cy="41275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14300" y="207264"/>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Düz Bağlayıcı"/>
          <p:cNvSpPr>
            <a:spLocks noChangeShapeType="1"/>
          </p:cNvSpPr>
          <p:nvPr/>
        </p:nvSpPr>
        <p:spPr bwMode="auto">
          <a:xfrm rot="5400000">
            <a:off x="1194816" y="4370832"/>
            <a:ext cx="8327136"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Oval"/>
          <p:cNvSpPr/>
          <p:nvPr/>
        </p:nvSpPr>
        <p:spPr>
          <a:xfrm>
            <a:off x="5129784" y="3901017"/>
            <a:ext cx="457200" cy="812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Oval"/>
          <p:cNvSpPr/>
          <p:nvPr/>
        </p:nvSpPr>
        <p:spPr>
          <a:xfrm>
            <a:off x="5200650" y="4027001"/>
            <a:ext cx="315468" cy="56083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5186934" y="4013202"/>
            <a:ext cx="342900" cy="588433"/>
          </a:xfrm>
        </p:spPr>
        <p:txBody>
          <a:bodyPr/>
          <a:lstStyle/>
          <a:p>
            <a:fld id="{E6E5FF99-3E90-4E1C-82BF-EE0DE276B78B}" type="slidenum">
              <a:rPr lang="tr-TR" smtClean="0"/>
              <a:pPr/>
              <a:t>‹#›</a:t>
            </a:fld>
            <a:endParaRPr lang="tr-TR"/>
          </a:p>
        </p:txBody>
      </p:sp>
      <p:sp>
        <p:nvSpPr>
          <p:cNvPr id="3" name="2 Dikey Metin Yer Tutucusu"/>
          <p:cNvSpPr>
            <a:spLocks noGrp="1"/>
          </p:cNvSpPr>
          <p:nvPr>
            <p:ph type="body" orient="vert" idx="1"/>
          </p:nvPr>
        </p:nvSpPr>
        <p:spPr>
          <a:xfrm>
            <a:off x="228600" y="406400"/>
            <a:ext cx="4914900" cy="7761821"/>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CCAFD28E-1B69-4479-B800-8813077486F6}" type="datetimeFigureOut">
              <a:rPr lang="tr-TR" smtClean="0"/>
              <a:pPr/>
              <a:t>26.11.2019</a:t>
            </a:fld>
            <a:endParaRPr lang="tr-TR"/>
          </a:p>
        </p:txBody>
      </p:sp>
      <p:sp>
        <p:nvSpPr>
          <p:cNvPr id="5" name="4 Altbilgi Yer Tutucusu"/>
          <p:cNvSpPr>
            <a:spLocks noGrp="1"/>
          </p:cNvSpPr>
          <p:nvPr>
            <p:ph type="ftr" sz="quarter" idx="11"/>
          </p:nvPr>
        </p:nvSpPr>
        <p:spPr/>
        <p:txBody>
          <a:bodyPr/>
          <a:lstStyle/>
          <a:p>
            <a:endParaRPr lang="tr-TR"/>
          </a:p>
        </p:txBody>
      </p:sp>
      <p:sp>
        <p:nvSpPr>
          <p:cNvPr id="2" name="1 Dikey Başlık"/>
          <p:cNvSpPr>
            <a:spLocks noGrp="1"/>
          </p:cNvSpPr>
          <p:nvPr>
            <p:ph type="title" orient="vert"/>
          </p:nvPr>
        </p:nvSpPr>
        <p:spPr>
          <a:xfrm>
            <a:off x="5543550" y="406402"/>
            <a:ext cx="1085850" cy="7802033"/>
          </a:xfrm>
        </p:spPr>
        <p:txBody>
          <a:bodyPr vert="eaVert"/>
          <a:lstStyle/>
          <a:p>
            <a:r>
              <a:rPr kumimoji="0" lang="tr-TR"/>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solidFill>
                  <a:schemeClr val="accent3">
                    <a:shade val="75000"/>
                  </a:schemeClr>
                </a:solidFill>
              </a:defRPr>
            </a:lvl1pPr>
          </a:lstStyle>
          <a:p>
            <a:r>
              <a:rPr kumimoji="0" lang="tr-TR"/>
              <a:t>Asıl başlık stili için tıklatın</a:t>
            </a:r>
            <a:endParaRPr kumimoji="0" lang="en-US"/>
          </a:p>
        </p:txBody>
      </p:sp>
      <p:sp>
        <p:nvSpPr>
          <p:cNvPr id="4" name="3 Veri Yer Tutucusu"/>
          <p:cNvSpPr>
            <a:spLocks noGrp="1"/>
          </p:cNvSpPr>
          <p:nvPr>
            <p:ph type="dt" sz="half" idx="10"/>
          </p:nvPr>
        </p:nvSpPr>
        <p:spPr/>
        <p:txBody>
          <a:bodyPr/>
          <a:lstStyle/>
          <a:p>
            <a:fld id="{CCAFD28E-1B69-4479-B800-8813077486F6}" type="datetimeFigureOut">
              <a:rPr lang="tr-TR" smtClean="0"/>
              <a:pPr/>
              <a:t>26.11.2019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a:xfrm>
            <a:off x="3271266" y="1368497"/>
            <a:ext cx="342900" cy="588433"/>
          </a:xfrm>
        </p:spPr>
        <p:txBody>
          <a:bodyPr/>
          <a:lstStyle/>
          <a:p>
            <a:fld id="{E6E5FF99-3E90-4E1C-82BF-EE0DE276B78B}" type="slidenum">
              <a:rPr lang="tr-TR" smtClean="0"/>
              <a:pPr/>
              <a:t>‹#›</a:t>
            </a:fld>
            <a:endParaRPr lang="tr-TR"/>
          </a:p>
        </p:txBody>
      </p:sp>
      <p:sp>
        <p:nvSpPr>
          <p:cNvPr id="8" name="7 İçerik Yer Tutucusu"/>
          <p:cNvSpPr>
            <a:spLocks noGrp="1"/>
          </p:cNvSpPr>
          <p:nvPr>
            <p:ph sz="quarter" idx="1"/>
          </p:nvPr>
        </p:nvSpPr>
        <p:spPr>
          <a:xfrm>
            <a:off x="226314" y="2036064"/>
            <a:ext cx="6377940" cy="6096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1"/>
      </p:bgRef>
    </p:bg>
    <p:spTree>
      <p:nvGrpSpPr>
        <p:cNvPr id="1" name=""/>
        <p:cNvGrpSpPr/>
        <p:nvPr/>
      </p:nvGrpSpPr>
      <p:grpSpPr>
        <a:xfrm>
          <a:off x="0" y="0"/>
          <a:ext cx="0" cy="0"/>
          <a:chOff x="0" y="0"/>
          <a:chExt cx="0" cy="0"/>
        </a:xfrm>
      </p:grpSpPr>
      <p:sp>
        <p:nvSpPr>
          <p:cNvPr id="17" name="16 Dikdörtgen"/>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Dikdörtgen"/>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6743700" y="2540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114300" y="3048000"/>
            <a:ext cx="6624828" cy="406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16586" y="189803"/>
            <a:ext cx="6624828" cy="2852928"/>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etin Yer Tutucusu"/>
          <p:cNvSpPr>
            <a:spLocks noGrp="1"/>
          </p:cNvSpPr>
          <p:nvPr>
            <p:ph type="body" idx="1"/>
          </p:nvPr>
        </p:nvSpPr>
        <p:spPr>
          <a:xfrm>
            <a:off x="1026319" y="3657601"/>
            <a:ext cx="4860131" cy="2230967"/>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13" name="12 Dikdörtgen"/>
          <p:cNvSpPr>
            <a:spLocks noChangeArrowheads="1"/>
          </p:cNvSpPr>
          <p:nvPr/>
        </p:nvSpPr>
        <p:spPr bwMode="auto">
          <a:xfrm>
            <a:off x="109728" y="8522209"/>
            <a:ext cx="6624828" cy="41275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Dikdörtgen"/>
          <p:cNvSpPr>
            <a:spLocks noChangeArrowheads="1"/>
          </p:cNvSpPr>
          <p:nvPr/>
        </p:nvSpPr>
        <p:spPr bwMode="auto">
          <a:xfrm>
            <a:off x="114300" y="203200"/>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Altbilgi Yer Tutucusu"/>
          <p:cNvSpPr>
            <a:spLocks noGrp="1"/>
          </p:cNvSpPr>
          <p:nvPr>
            <p:ph type="ftr" sz="quarter" idx="11"/>
          </p:nvPr>
        </p:nvSpPr>
        <p:spPr/>
        <p:txBody>
          <a:bodyPr/>
          <a:lstStyle/>
          <a:p>
            <a:endParaRPr lang="tr-TR"/>
          </a:p>
        </p:txBody>
      </p:sp>
      <p:sp>
        <p:nvSpPr>
          <p:cNvPr id="4" name="3 Veri Yer Tutucusu"/>
          <p:cNvSpPr>
            <a:spLocks noGrp="1"/>
          </p:cNvSpPr>
          <p:nvPr>
            <p:ph type="dt" sz="half" idx="10"/>
          </p:nvPr>
        </p:nvSpPr>
        <p:spPr/>
        <p:txBody>
          <a:bodyPr/>
          <a:lstStyle/>
          <a:p>
            <a:fld id="{CCAFD28E-1B69-4479-B800-8813077486F6}" type="datetimeFigureOut">
              <a:rPr lang="tr-TR" smtClean="0"/>
              <a:pPr/>
              <a:t>26.11.2019</a:t>
            </a:fld>
            <a:endParaRPr lang="tr-TR"/>
          </a:p>
        </p:txBody>
      </p:sp>
      <p:sp>
        <p:nvSpPr>
          <p:cNvPr id="8" name="7 Düz Bağlayıcı"/>
          <p:cNvSpPr>
            <a:spLocks noChangeShapeType="1"/>
          </p:cNvSpPr>
          <p:nvPr/>
        </p:nvSpPr>
        <p:spPr bwMode="auto">
          <a:xfrm>
            <a:off x="114300" y="3251200"/>
            <a:ext cx="6624828"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Oval"/>
          <p:cNvSpPr/>
          <p:nvPr/>
        </p:nvSpPr>
        <p:spPr>
          <a:xfrm>
            <a:off x="3200400" y="2820416"/>
            <a:ext cx="457200" cy="812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Oval"/>
          <p:cNvSpPr/>
          <p:nvPr/>
        </p:nvSpPr>
        <p:spPr>
          <a:xfrm>
            <a:off x="3271266" y="2946400"/>
            <a:ext cx="315468" cy="56083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3257550" y="2932601"/>
            <a:ext cx="342900" cy="588433"/>
          </a:xfrm>
        </p:spPr>
        <p:txBody>
          <a:bodyPr/>
          <a:lstStyle>
            <a:lvl1pPr>
              <a:defRPr>
                <a:solidFill>
                  <a:schemeClr val="accent3">
                    <a:shade val="75000"/>
                  </a:schemeClr>
                </a:solidFill>
              </a:defRPr>
            </a:lvl1pPr>
          </a:lstStyle>
          <a:p>
            <a:fld id="{E6E5FF99-3E90-4E1C-82BF-EE0DE276B78B}" type="slidenum">
              <a:rPr lang="tr-TR" smtClean="0"/>
              <a:pPr/>
              <a:t>‹#›</a:t>
            </a:fld>
            <a:endParaRPr lang="tr-TR"/>
          </a:p>
        </p:txBody>
      </p:sp>
      <p:sp>
        <p:nvSpPr>
          <p:cNvPr id="2" name="1 Başlık"/>
          <p:cNvSpPr>
            <a:spLocks noGrp="1"/>
          </p:cNvSpPr>
          <p:nvPr>
            <p:ph type="title"/>
          </p:nvPr>
        </p:nvSpPr>
        <p:spPr>
          <a:xfrm>
            <a:off x="541735" y="711200"/>
            <a:ext cx="5829300" cy="2032000"/>
          </a:xfrm>
        </p:spPr>
        <p:txBody>
          <a:bodyPr anchor="b"/>
          <a:lstStyle>
            <a:lvl1pPr algn="ctr">
              <a:buNone/>
              <a:defRPr sz="4200" b="0" cap="none" baseline="0">
                <a:solidFill>
                  <a:srgbClr val="FFFFFF"/>
                </a:solidFill>
              </a:defRPr>
            </a:lvl1pPr>
          </a:lstStyle>
          <a:p>
            <a:r>
              <a:rPr kumimoji="0" lang="tr-TR"/>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26314" y="304800"/>
            <a:ext cx="6400800" cy="1011936"/>
          </a:xfrm>
        </p:spPr>
        <p:txBody>
          <a:bodyPr/>
          <a:lstStyle/>
          <a:p>
            <a:r>
              <a:rPr kumimoji="0" lang="tr-TR"/>
              <a:t>Asıl başlık stili için tıklatın</a:t>
            </a:r>
            <a:endParaRPr kumimoji="0" lang="en-US"/>
          </a:p>
        </p:txBody>
      </p:sp>
      <p:sp>
        <p:nvSpPr>
          <p:cNvPr id="5" name="4 Veri Yer Tutucusu"/>
          <p:cNvSpPr>
            <a:spLocks noGrp="1"/>
          </p:cNvSpPr>
          <p:nvPr>
            <p:ph type="dt" sz="half" idx="10"/>
          </p:nvPr>
        </p:nvSpPr>
        <p:spPr>
          <a:xfrm>
            <a:off x="4343400" y="8546592"/>
            <a:ext cx="2283714" cy="487680"/>
          </a:xfrm>
        </p:spPr>
        <p:txBody>
          <a:bodyPr/>
          <a:lstStyle/>
          <a:p>
            <a:fld id="{CCAFD28E-1B69-4479-B800-8813077486F6}" type="datetimeFigureOut">
              <a:rPr lang="tr-TR" smtClean="0"/>
              <a:pPr/>
              <a:t>26.11.2019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E6E5FF99-3E90-4E1C-82BF-EE0DE276B78B}" type="slidenum">
              <a:rPr lang="tr-TR" smtClean="0"/>
              <a:pPr/>
              <a:t>‹#›</a:t>
            </a:fld>
            <a:endParaRPr lang="tr-TR"/>
          </a:p>
        </p:txBody>
      </p:sp>
      <p:sp>
        <p:nvSpPr>
          <p:cNvPr id="8" name="7 Düz Bağlayıcı"/>
          <p:cNvSpPr>
            <a:spLocks noChangeShapeType="1"/>
          </p:cNvSpPr>
          <p:nvPr/>
        </p:nvSpPr>
        <p:spPr bwMode="auto">
          <a:xfrm flipV="1">
            <a:off x="3422310" y="2100870"/>
            <a:ext cx="6691" cy="6426076"/>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İçerik Yer Tutucusu"/>
          <p:cNvSpPr>
            <a:spLocks noGrp="1"/>
          </p:cNvSpPr>
          <p:nvPr>
            <p:ph sz="half" idx="1"/>
          </p:nvPr>
        </p:nvSpPr>
        <p:spPr>
          <a:xfrm>
            <a:off x="226314" y="1828800"/>
            <a:ext cx="3028950" cy="6242304"/>
          </a:xfrm>
        </p:spPr>
        <p:txBody>
          <a:bodyPr/>
          <a:lstStyle>
            <a:lvl1pPr>
              <a:defRPr sz="2500"/>
            </a:lvl1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2" name="11 İçerik Yer Tutucusu"/>
          <p:cNvSpPr>
            <a:spLocks noGrp="1"/>
          </p:cNvSpPr>
          <p:nvPr>
            <p:ph sz="half" idx="2"/>
          </p:nvPr>
        </p:nvSpPr>
        <p:spPr>
          <a:xfrm>
            <a:off x="3600450" y="1828800"/>
            <a:ext cx="3028950" cy="6242304"/>
          </a:xfrm>
        </p:spPr>
        <p:txBody>
          <a:bodyPr/>
          <a:lstStyle>
            <a:lvl1pPr>
              <a:defRPr sz="2500"/>
            </a:lvl1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1">
        <a:schemeClr val="bg2"/>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flipV="1">
            <a:off x="3429000" y="2933700"/>
            <a:ext cx="0" cy="5583936"/>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Dikdörtgen"/>
          <p:cNvSpPr>
            <a:spLocks noChangeArrowheads="1"/>
          </p:cNvSpPr>
          <p:nvPr/>
        </p:nvSpPr>
        <p:spPr bwMode="white">
          <a:xfrm>
            <a:off x="0" y="0"/>
            <a:ext cx="6858000" cy="1930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Dikdörtgen"/>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Dikdörtgen"/>
          <p:cNvSpPr>
            <a:spLocks noChangeArrowheads="1"/>
          </p:cNvSpPr>
          <p:nvPr/>
        </p:nvSpPr>
        <p:spPr bwMode="white">
          <a:xfrm>
            <a:off x="674370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Dikdörtgen"/>
          <p:cNvSpPr/>
          <p:nvPr/>
        </p:nvSpPr>
        <p:spPr>
          <a:xfrm>
            <a:off x="114300" y="1828800"/>
            <a:ext cx="6624828" cy="12192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ikdörtgen"/>
          <p:cNvSpPr>
            <a:spLocks noChangeArrowheads="1"/>
          </p:cNvSpPr>
          <p:nvPr/>
        </p:nvSpPr>
        <p:spPr bwMode="auto">
          <a:xfrm>
            <a:off x="109442" y="8522208"/>
            <a:ext cx="6624828" cy="414528"/>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etin Yer Tutucusu"/>
          <p:cNvSpPr>
            <a:spLocks noGrp="1"/>
          </p:cNvSpPr>
          <p:nvPr>
            <p:ph type="body" idx="1"/>
          </p:nvPr>
        </p:nvSpPr>
        <p:spPr>
          <a:xfrm>
            <a:off x="226314" y="2032000"/>
            <a:ext cx="3030141" cy="977299"/>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3 Metin Yer Tutucusu"/>
          <p:cNvSpPr>
            <a:spLocks noGrp="1"/>
          </p:cNvSpPr>
          <p:nvPr>
            <p:ph type="body" sz="half" idx="3"/>
          </p:nvPr>
        </p:nvSpPr>
        <p:spPr>
          <a:xfrm>
            <a:off x="3593498" y="2032000"/>
            <a:ext cx="3031331" cy="97536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7" name="6 Veri Yer Tutucusu"/>
          <p:cNvSpPr>
            <a:spLocks noGrp="1"/>
          </p:cNvSpPr>
          <p:nvPr>
            <p:ph type="dt" sz="half" idx="10"/>
          </p:nvPr>
        </p:nvSpPr>
        <p:spPr/>
        <p:txBody>
          <a:bodyPr/>
          <a:lstStyle/>
          <a:p>
            <a:fld id="{CCAFD28E-1B69-4479-B800-8813077486F6}" type="datetimeFigureOut">
              <a:rPr lang="tr-TR" smtClean="0"/>
              <a:pPr/>
              <a:t>26.11.2019</a:t>
            </a:fld>
            <a:endParaRPr lang="tr-TR"/>
          </a:p>
        </p:txBody>
      </p:sp>
      <p:sp>
        <p:nvSpPr>
          <p:cNvPr id="8" name="7 Altbilgi Yer Tutucusu"/>
          <p:cNvSpPr>
            <a:spLocks noGrp="1"/>
          </p:cNvSpPr>
          <p:nvPr>
            <p:ph type="ftr" sz="quarter" idx="11"/>
          </p:nvPr>
        </p:nvSpPr>
        <p:spPr>
          <a:xfrm>
            <a:off x="228600" y="8546592"/>
            <a:ext cx="2686050" cy="487680"/>
          </a:xfrm>
        </p:spPr>
        <p:txBody>
          <a:bodyPr/>
          <a:lstStyle/>
          <a:p>
            <a:endParaRPr lang="tr-TR"/>
          </a:p>
        </p:txBody>
      </p:sp>
      <p:sp>
        <p:nvSpPr>
          <p:cNvPr id="15" name="14 Düz Bağlayıcı"/>
          <p:cNvSpPr>
            <a:spLocks noChangeShapeType="1"/>
          </p:cNvSpPr>
          <p:nvPr/>
        </p:nvSpPr>
        <p:spPr bwMode="auto">
          <a:xfrm>
            <a:off x="114300" y="1706880"/>
            <a:ext cx="6624828"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auto">
          <a:xfrm>
            <a:off x="114300" y="207264"/>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İçerik Yer Tutucusu"/>
          <p:cNvSpPr>
            <a:spLocks noGrp="1"/>
          </p:cNvSpPr>
          <p:nvPr>
            <p:ph sz="quarter" idx="2"/>
          </p:nvPr>
        </p:nvSpPr>
        <p:spPr>
          <a:xfrm>
            <a:off x="226314" y="3295178"/>
            <a:ext cx="3031236" cy="5091205"/>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6" name="25 İçerik Yer Tutucusu"/>
          <p:cNvSpPr>
            <a:spLocks noGrp="1"/>
          </p:cNvSpPr>
          <p:nvPr>
            <p:ph sz="quarter" idx="4"/>
          </p:nvPr>
        </p:nvSpPr>
        <p:spPr>
          <a:xfrm>
            <a:off x="3600450" y="3295177"/>
            <a:ext cx="3028950" cy="5096256"/>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5" name="24 Oval"/>
          <p:cNvSpPr/>
          <p:nvPr/>
        </p:nvSpPr>
        <p:spPr>
          <a:xfrm>
            <a:off x="3200400" y="1274715"/>
            <a:ext cx="457200" cy="812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Oval"/>
          <p:cNvSpPr/>
          <p:nvPr/>
        </p:nvSpPr>
        <p:spPr>
          <a:xfrm>
            <a:off x="3271266" y="1400699"/>
            <a:ext cx="315468" cy="56083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Slayt Numarası Yer Tutucusu"/>
          <p:cNvSpPr>
            <a:spLocks noGrp="1"/>
          </p:cNvSpPr>
          <p:nvPr>
            <p:ph type="sldNum" sz="quarter" idx="12"/>
          </p:nvPr>
        </p:nvSpPr>
        <p:spPr>
          <a:xfrm>
            <a:off x="3257550" y="1389889"/>
            <a:ext cx="342900" cy="588433"/>
          </a:xfrm>
        </p:spPr>
        <p:txBody>
          <a:bodyPr/>
          <a:lstStyle>
            <a:lvl1pPr algn="ctr">
              <a:defRPr/>
            </a:lvl1pPr>
          </a:lstStyle>
          <a:p>
            <a:fld id="{E6E5FF99-3E90-4E1C-82BF-EE0DE276B78B}" type="slidenum">
              <a:rPr lang="tr-TR" smtClean="0"/>
              <a:pPr/>
              <a:t>‹#›</a:t>
            </a:fld>
            <a:endParaRPr lang="tr-TR"/>
          </a:p>
        </p:txBody>
      </p:sp>
      <p:sp>
        <p:nvSpPr>
          <p:cNvPr id="23" name="22 Başlık"/>
          <p:cNvSpPr>
            <a:spLocks noGrp="1"/>
          </p:cNvSpPr>
          <p:nvPr>
            <p:ph type="title"/>
          </p:nvPr>
        </p:nvSpPr>
        <p:spPr/>
        <p:txBody>
          <a:bodyPr rtlCol="0" anchor="b" anchorCtr="0"/>
          <a:lstStyle/>
          <a:p>
            <a:r>
              <a:rPr kumimoji="0" lang="tr-TR"/>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Veri Yer Tutucusu"/>
          <p:cNvSpPr>
            <a:spLocks noGrp="1"/>
          </p:cNvSpPr>
          <p:nvPr>
            <p:ph type="dt" sz="half" idx="10"/>
          </p:nvPr>
        </p:nvSpPr>
        <p:spPr/>
        <p:txBody>
          <a:bodyPr/>
          <a:lstStyle/>
          <a:p>
            <a:fld id="{CCAFD28E-1B69-4479-B800-8813077486F6}" type="datetimeFigureOut">
              <a:rPr lang="tr-TR" smtClean="0"/>
              <a:pPr/>
              <a:t>26.11.2019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a:xfrm>
            <a:off x="3257550" y="1381361"/>
            <a:ext cx="342900" cy="588433"/>
          </a:xfrm>
        </p:spPr>
        <p:txBody>
          <a:bodyPr/>
          <a:lstStyle/>
          <a:p>
            <a:fld id="{E6E5FF99-3E90-4E1C-82BF-EE0DE276B78B}"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7" name="6 Dikdörtgen"/>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a:spLocks noChangeArrowheads="1"/>
          </p:cNvSpPr>
          <p:nvPr/>
        </p:nvSpPr>
        <p:spPr bwMode="white">
          <a:xfrm>
            <a:off x="0" y="0"/>
            <a:ext cx="6858000" cy="207264"/>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white">
          <a:xfrm>
            <a:off x="674370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Dikdörtgen"/>
          <p:cNvSpPr>
            <a:spLocks noChangeArrowheads="1"/>
          </p:cNvSpPr>
          <p:nvPr/>
        </p:nvSpPr>
        <p:spPr bwMode="auto">
          <a:xfrm>
            <a:off x="109728" y="8522209"/>
            <a:ext cx="6624828" cy="41275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Dikdörtgen"/>
          <p:cNvSpPr>
            <a:spLocks noChangeArrowheads="1"/>
          </p:cNvSpPr>
          <p:nvPr/>
        </p:nvSpPr>
        <p:spPr bwMode="auto">
          <a:xfrm>
            <a:off x="114300" y="211328"/>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Veri Yer Tutucusu"/>
          <p:cNvSpPr>
            <a:spLocks noGrp="1"/>
          </p:cNvSpPr>
          <p:nvPr>
            <p:ph type="dt" sz="half" idx="10"/>
          </p:nvPr>
        </p:nvSpPr>
        <p:spPr/>
        <p:txBody>
          <a:bodyPr/>
          <a:lstStyle/>
          <a:p>
            <a:fld id="{CCAFD28E-1B69-4479-B800-8813077486F6}" type="datetimeFigureOut">
              <a:rPr lang="tr-TR" smtClean="0"/>
              <a:pPr/>
              <a:t>26.11.2019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a:xfrm>
            <a:off x="3200400" y="8432800"/>
            <a:ext cx="457200" cy="588432"/>
          </a:xfrm>
        </p:spPr>
        <p:txBody>
          <a:bodyPr/>
          <a:lstStyle>
            <a:lvl1pPr>
              <a:defRPr>
                <a:solidFill>
                  <a:srgbClr val="FFFFFF"/>
                </a:solidFill>
              </a:defRPr>
            </a:lvl1pPr>
          </a:lstStyle>
          <a:p>
            <a:fld id="{E6E5FF99-3E90-4E1C-82BF-EE0DE276B78B}"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9" name="18 Dikdörtgen"/>
          <p:cNvSpPr>
            <a:spLocks noChangeArrowheads="1"/>
          </p:cNvSpPr>
          <p:nvPr/>
        </p:nvSpPr>
        <p:spPr bwMode="auto">
          <a:xfrm>
            <a:off x="114300" y="203200"/>
            <a:ext cx="6624828" cy="4064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Dikdörtgen"/>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674370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6858000" cy="15849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Dikdörtgen"/>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Dikdörtgen"/>
          <p:cNvSpPr/>
          <p:nvPr/>
        </p:nvSpPr>
        <p:spPr>
          <a:xfrm>
            <a:off x="114300" y="812800"/>
            <a:ext cx="2057400" cy="78232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285750" y="1219200"/>
            <a:ext cx="1771650" cy="1320800"/>
          </a:xfrm>
        </p:spPr>
        <p:txBody>
          <a:bodyPr anchor="b">
            <a:noAutofit/>
          </a:bodyPr>
          <a:lstStyle>
            <a:lvl1pPr algn="l">
              <a:buNone/>
              <a:defRPr sz="2200" b="1">
                <a:solidFill>
                  <a:srgbClr val="FFFFFF"/>
                </a:solidFill>
              </a:defRPr>
            </a:lvl1pPr>
          </a:lstStyle>
          <a:p>
            <a:r>
              <a:rPr kumimoji="0" lang="tr-TR"/>
              <a:t>Asıl başlık stili için tıklatın</a:t>
            </a:r>
            <a:endParaRPr kumimoji="0" lang="en-US"/>
          </a:p>
        </p:txBody>
      </p:sp>
      <p:sp>
        <p:nvSpPr>
          <p:cNvPr id="3" name="2 Metin Yer Tutucusu"/>
          <p:cNvSpPr>
            <a:spLocks noGrp="1"/>
          </p:cNvSpPr>
          <p:nvPr>
            <p:ph type="body" idx="2"/>
          </p:nvPr>
        </p:nvSpPr>
        <p:spPr>
          <a:xfrm>
            <a:off x="285750" y="2641601"/>
            <a:ext cx="1771650" cy="5526617"/>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tr-TR"/>
              <a:t>Asıl metin stillerini düzenlemek için tıklatın</a:t>
            </a:r>
          </a:p>
        </p:txBody>
      </p:sp>
      <p:sp>
        <p:nvSpPr>
          <p:cNvPr id="8" name="7 Dikdörtgen"/>
          <p:cNvSpPr>
            <a:spLocks noChangeArrowheads="1"/>
          </p:cNvSpPr>
          <p:nvPr/>
        </p:nvSpPr>
        <p:spPr bwMode="auto">
          <a:xfrm>
            <a:off x="114300" y="203200"/>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Düz Bağlayıcı"/>
          <p:cNvSpPr>
            <a:spLocks noChangeShapeType="1"/>
          </p:cNvSpPr>
          <p:nvPr/>
        </p:nvSpPr>
        <p:spPr bwMode="auto">
          <a:xfrm>
            <a:off x="114300" y="711200"/>
            <a:ext cx="6624828"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İçerik Yer Tutucusu"/>
          <p:cNvSpPr>
            <a:spLocks noGrp="1"/>
          </p:cNvSpPr>
          <p:nvPr>
            <p:ph sz="quarter" idx="1"/>
          </p:nvPr>
        </p:nvSpPr>
        <p:spPr>
          <a:xfrm>
            <a:off x="2343150" y="914400"/>
            <a:ext cx="4229100" cy="72136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0" name="9 Oval"/>
          <p:cNvSpPr/>
          <p:nvPr/>
        </p:nvSpPr>
        <p:spPr>
          <a:xfrm>
            <a:off x="971550" y="304800"/>
            <a:ext cx="457200" cy="812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Oval"/>
          <p:cNvSpPr/>
          <p:nvPr/>
        </p:nvSpPr>
        <p:spPr>
          <a:xfrm>
            <a:off x="1042416" y="430784"/>
            <a:ext cx="315468" cy="56083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Slayt Numarası Yer Tutucusu"/>
          <p:cNvSpPr>
            <a:spLocks noGrp="1"/>
          </p:cNvSpPr>
          <p:nvPr>
            <p:ph type="sldNum" sz="quarter" idx="12"/>
          </p:nvPr>
        </p:nvSpPr>
        <p:spPr>
          <a:xfrm>
            <a:off x="1028700" y="416985"/>
            <a:ext cx="342900" cy="588433"/>
          </a:xfrm>
        </p:spPr>
        <p:txBody>
          <a:bodyPr/>
          <a:lstStyle>
            <a:lvl1pPr>
              <a:defRPr>
                <a:solidFill>
                  <a:schemeClr val="accent3">
                    <a:shade val="75000"/>
                  </a:schemeClr>
                </a:solidFill>
              </a:defRPr>
            </a:lvl1pPr>
          </a:lstStyle>
          <a:p>
            <a:fld id="{E6E5FF99-3E90-4E1C-82BF-EE0DE276B78B}" type="slidenum">
              <a:rPr lang="tr-TR" smtClean="0"/>
              <a:pPr/>
              <a:t>‹#›</a:t>
            </a:fld>
            <a:endParaRPr lang="tr-TR"/>
          </a:p>
        </p:txBody>
      </p:sp>
      <p:sp>
        <p:nvSpPr>
          <p:cNvPr id="21" name="20 Dikdörtgen"/>
          <p:cNvSpPr>
            <a:spLocks noChangeArrowheads="1"/>
          </p:cNvSpPr>
          <p:nvPr/>
        </p:nvSpPr>
        <p:spPr bwMode="auto">
          <a:xfrm>
            <a:off x="112014" y="8517847"/>
            <a:ext cx="6624828" cy="41275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Veri Yer Tutucusu"/>
          <p:cNvSpPr>
            <a:spLocks noGrp="1"/>
          </p:cNvSpPr>
          <p:nvPr>
            <p:ph type="dt" sz="half" idx="10"/>
          </p:nvPr>
        </p:nvSpPr>
        <p:spPr/>
        <p:txBody>
          <a:bodyPr/>
          <a:lstStyle/>
          <a:p>
            <a:fld id="{CCAFD28E-1B69-4479-B800-8813077486F6}" type="datetimeFigureOut">
              <a:rPr lang="tr-TR" smtClean="0"/>
              <a:pPr/>
              <a:t>26.11.2019</a:t>
            </a:fld>
            <a:endParaRPr lang="tr-TR"/>
          </a:p>
        </p:txBody>
      </p:sp>
      <p:sp>
        <p:nvSpPr>
          <p:cNvPr id="6" name="5 Altbilgi Yer Tutucusu"/>
          <p:cNvSpPr>
            <a:spLocks noGrp="1"/>
          </p:cNvSpPr>
          <p:nvPr>
            <p:ph type="ftr" sz="quarter" idx="11"/>
          </p:nvPr>
        </p:nvSpPr>
        <p:spPr>
          <a:xfrm>
            <a:off x="226314" y="8547797"/>
            <a:ext cx="2537460" cy="487680"/>
          </a:xfrm>
        </p:spPr>
        <p:txBody>
          <a:bodyPr/>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1" name="20 Düz Bağlayıcı"/>
          <p:cNvSpPr>
            <a:spLocks noChangeShapeType="1"/>
          </p:cNvSpPr>
          <p:nvPr/>
        </p:nvSpPr>
        <p:spPr bwMode="auto">
          <a:xfrm>
            <a:off x="114300" y="711200"/>
            <a:ext cx="6624828"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674370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Dikdörtgen"/>
          <p:cNvSpPr>
            <a:spLocks noChangeArrowheads="1"/>
          </p:cNvSpPr>
          <p:nvPr/>
        </p:nvSpPr>
        <p:spPr bwMode="white">
          <a:xfrm>
            <a:off x="0" y="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Dikdörtgen"/>
          <p:cNvSpPr>
            <a:spLocks noChangeArrowheads="1"/>
          </p:cNvSpPr>
          <p:nvPr/>
        </p:nvSpPr>
        <p:spPr bwMode="auto">
          <a:xfrm>
            <a:off x="114300" y="203200"/>
            <a:ext cx="6624828" cy="40233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p:nvPr/>
        </p:nvSpPr>
        <p:spPr>
          <a:xfrm>
            <a:off x="114300" y="812800"/>
            <a:ext cx="2057400" cy="78232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Dikdörtgen"/>
          <p:cNvSpPr>
            <a:spLocks noChangeArrowheads="1"/>
          </p:cNvSpPr>
          <p:nvPr/>
        </p:nvSpPr>
        <p:spPr bwMode="auto">
          <a:xfrm>
            <a:off x="114300" y="207264"/>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Oval"/>
          <p:cNvSpPr/>
          <p:nvPr/>
        </p:nvSpPr>
        <p:spPr>
          <a:xfrm>
            <a:off x="971550" y="304800"/>
            <a:ext cx="457200" cy="812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Oval"/>
          <p:cNvSpPr/>
          <p:nvPr/>
        </p:nvSpPr>
        <p:spPr>
          <a:xfrm>
            <a:off x="1042416" y="430784"/>
            <a:ext cx="315468" cy="56083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Slayt Numarası Yer Tutucusu"/>
          <p:cNvSpPr>
            <a:spLocks noGrp="1"/>
          </p:cNvSpPr>
          <p:nvPr>
            <p:ph type="sldNum" sz="quarter" idx="12"/>
          </p:nvPr>
        </p:nvSpPr>
        <p:spPr>
          <a:xfrm>
            <a:off x="1028700" y="416985"/>
            <a:ext cx="342900" cy="588433"/>
          </a:xfrm>
        </p:spPr>
        <p:txBody>
          <a:bodyPr/>
          <a:lstStyle/>
          <a:p>
            <a:fld id="{E6E5FF99-3E90-4E1C-82BF-EE0DE276B78B}" type="slidenum">
              <a:rPr lang="tr-TR" smtClean="0"/>
              <a:pPr/>
              <a:t>‹#›</a:t>
            </a:fld>
            <a:endParaRPr lang="tr-TR"/>
          </a:p>
        </p:txBody>
      </p:sp>
      <p:sp>
        <p:nvSpPr>
          <p:cNvPr id="2" name="1 Başlık"/>
          <p:cNvSpPr>
            <a:spLocks noGrp="1"/>
          </p:cNvSpPr>
          <p:nvPr>
            <p:ph type="title"/>
          </p:nvPr>
        </p:nvSpPr>
        <p:spPr>
          <a:xfrm>
            <a:off x="2250281" y="6705600"/>
            <a:ext cx="4400550" cy="1625600"/>
          </a:xfrm>
        </p:spPr>
        <p:txBody>
          <a:bodyPr anchor="t">
            <a:noAutofit/>
          </a:bodyPr>
          <a:lstStyle>
            <a:lvl1pPr algn="l">
              <a:buNone/>
              <a:defRPr sz="2400" b="1">
                <a:solidFill>
                  <a:schemeClr val="tx2"/>
                </a:solidFill>
              </a:defRPr>
            </a:lvl1pPr>
          </a:lstStyle>
          <a:p>
            <a:r>
              <a:rPr kumimoji="0" lang="tr-TR"/>
              <a:t>Asıl başlık stili için tıklatın</a:t>
            </a:r>
            <a:endParaRPr kumimoji="0" lang="en-US"/>
          </a:p>
        </p:txBody>
      </p:sp>
      <p:sp>
        <p:nvSpPr>
          <p:cNvPr id="3" name="2 Resim Yer Tutucusu"/>
          <p:cNvSpPr>
            <a:spLocks noGrp="1"/>
          </p:cNvSpPr>
          <p:nvPr>
            <p:ph type="pic" idx="1"/>
          </p:nvPr>
        </p:nvSpPr>
        <p:spPr>
          <a:xfrm>
            <a:off x="2250281" y="812800"/>
            <a:ext cx="4400550" cy="5689600"/>
          </a:xfrm>
        </p:spPr>
        <p:txBody>
          <a:bodyPr/>
          <a:lstStyle>
            <a:lvl1pPr marL="0" indent="0">
              <a:buNone/>
              <a:defRPr sz="3200"/>
            </a:lvl1pPr>
          </a:lstStyle>
          <a:p>
            <a:r>
              <a:rPr kumimoji="0" lang="tr-TR"/>
              <a:t>Resim eklemek için simgeyi tıklatın</a:t>
            </a:r>
            <a:endParaRPr kumimoji="0" lang="en-US" dirty="0"/>
          </a:p>
        </p:txBody>
      </p:sp>
      <p:sp>
        <p:nvSpPr>
          <p:cNvPr id="4" name="3 Metin Yer Tutucusu"/>
          <p:cNvSpPr>
            <a:spLocks noGrp="1"/>
          </p:cNvSpPr>
          <p:nvPr>
            <p:ph type="body" sz="half" idx="2"/>
          </p:nvPr>
        </p:nvSpPr>
        <p:spPr>
          <a:xfrm>
            <a:off x="285750" y="1320800"/>
            <a:ext cx="1828800" cy="70104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22" name="21 Dikdörtgen"/>
          <p:cNvSpPr>
            <a:spLocks noChangeArrowheads="1"/>
          </p:cNvSpPr>
          <p:nvPr/>
        </p:nvSpPr>
        <p:spPr bwMode="auto">
          <a:xfrm>
            <a:off x="112014" y="8517847"/>
            <a:ext cx="6624828" cy="41275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Veri Yer Tutucusu"/>
          <p:cNvSpPr>
            <a:spLocks noGrp="1"/>
          </p:cNvSpPr>
          <p:nvPr>
            <p:ph type="dt" sz="half" idx="10"/>
          </p:nvPr>
        </p:nvSpPr>
        <p:spPr>
          <a:xfrm>
            <a:off x="4341114" y="8539979"/>
            <a:ext cx="2283714" cy="487680"/>
          </a:xfrm>
        </p:spPr>
        <p:txBody>
          <a:bodyPr/>
          <a:lstStyle/>
          <a:p>
            <a:fld id="{CCAFD28E-1B69-4479-B800-8813077486F6}" type="datetimeFigureOut">
              <a:rPr lang="tr-TR" smtClean="0"/>
              <a:pPr/>
              <a:t>26.11.2019</a:t>
            </a:fld>
            <a:endParaRPr lang="tr-TR"/>
          </a:p>
        </p:txBody>
      </p:sp>
      <p:sp>
        <p:nvSpPr>
          <p:cNvPr id="6" name="5 Altbilgi Yer Tutucusu"/>
          <p:cNvSpPr>
            <a:spLocks noGrp="1"/>
          </p:cNvSpPr>
          <p:nvPr>
            <p:ph type="ftr" sz="quarter" idx="11"/>
          </p:nvPr>
        </p:nvSpPr>
        <p:spPr>
          <a:xfrm>
            <a:off x="226314" y="8547797"/>
            <a:ext cx="2688336" cy="487680"/>
          </a:xfrm>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Dikdörtgen"/>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1"/>
            <a:ext cx="6858000" cy="185782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674370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auto">
          <a:xfrm>
            <a:off x="112014" y="8517847"/>
            <a:ext cx="6624828" cy="41275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Veri Yer Tutucusu"/>
          <p:cNvSpPr>
            <a:spLocks noGrp="1"/>
          </p:cNvSpPr>
          <p:nvPr>
            <p:ph type="dt" sz="half" idx="2"/>
          </p:nvPr>
        </p:nvSpPr>
        <p:spPr>
          <a:xfrm>
            <a:off x="4343400" y="8539979"/>
            <a:ext cx="2283714" cy="487680"/>
          </a:xfrm>
          <a:prstGeom prst="rect">
            <a:avLst/>
          </a:prstGeom>
        </p:spPr>
        <p:txBody>
          <a:bodyPr vert="horz"/>
          <a:lstStyle>
            <a:lvl1pPr algn="r" eaLnBrk="1" latinLnBrk="0" hangingPunct="1">
              <a:defRPr kumimoji="0" sz="1400">
                <a:solidFill>
                  <a:srgbClr val="FFFFFF"/>
                </a:solidFill>
              </a:defRPr>
            </a:lvl1pPr>
          </a:lstStyle>
          <a:p>
            <a:fld id="{CCAFD28E-1B69-4479-B800-8813077486F6}" type="datetimeFigureOut">
              <a:rPr lang="tr-TR" smtClean="0"/>
              <a:pPr/>
              <a:t>26.11.2019</a:t>
            </a:fld>
            <a:endParaRPr lang="tr-TR"/>
          </a:p>
        </p:txBody>
      </p:sp>
      <p:sp>
        <p:nvSpPr>
          <p:cNvPr id="3" name="2 Altbilgi Yer Tutucusu"/>
          <p:cNvSpPr>
            <a:spLocks noGrp="1"/>
          </p:cNvSpPr>
          <p:nvPr>
            <p:ph type="ftr" sz="quarter" idx="3"/>
          </p:nvPr>
        </p:nvSpPr>
        <p:spPr>
          <a:xfrm>
            <a:off x="228600" y="8547797"/>
            <a:ext cx="2686050" cy="487680"/>
          </a:xfrm>
          <a:prstGeom prst="rect">
            <a:avLst/>
          </a:prstGeom>
        </p:spPr>
        <p:txBody>
          <a:bodyPr vert="horz"/>
          <a:lstStyle>
            <a:lvl1pPr algn="l" eaLnBrk="1" latinLnBrk="0" hangingPunct="1">
              <a:defRPr kumimoji="0" sz="1200">
                <a:solidFill>
                  <a:srgbClr val="FFFFFF"/>
                </a:solidFill>
              </a:defRPr>
            </a:lvl1pPr>
          </a:lstStyle>
          <a:p>
            <a:endParaRPr lang="tr-TR"/>
          </a:p>
        </p:txBody>
      </p:sp>
      <p:sp>
        <p:nvSpPr>
          <p:cNvPr id="8" name="7 Dikdörtgen"/>
          <p:cNvSpPr>
            <a:spLocks noChangeArrowheads="1"/>
          </p:cNvSpPr>
          <p:nvPr/>
        </p:nvSpPr>
        <p:spPr bwMode="auto">
          <a:xfrm>
            <a:off x="114300" y="207264"/>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Düz Bağlayıcı"/>
          <p:cNvSpPr>
            <a:spLocks noChangeShapeType="1"/>
          </p:cNvSpPr>
          <p:nvPr/>
        </p:nvSpPr>
        <p:spPr bwMode="auto">
          <a:xfrm>
            <a:off x="114300" y="1702324"/>
            <a:ext cx="6624828"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Oval"/>
          <p:cNvSpPr/>
          <p:nvPr/>
        </p:nvSpPr>
        <p:spPr>
          <a:xfrm>
            <a:off x="3200400" y="1274715"/>
            <a:ext cx="457200" cy="812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Oval"/>
          <p:cNvSpPr/>
          <p:nvPr/>
        </p:nvSpPr>
        <p:spPr>
          <a:xfrm>
            <a:off x="3271266" y="1400699"/>
            <a:ext cx="315468" cy="56083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Slayt Numarası Yer Tutucusu"/>
          <p:cNvSpPr>
            <a:spLocks noGrp="1"/>
          </p:cNvSpPr>
          <p:nvPr>
            <p:ph type="sldNum" sz="quarter" idx="4"/>
          </p:nvPr>
        </p:nvSpPr>
        <p:spPr>
          <a:xfrm>
            <a:off x="3257550" y="1386900"/>
            <a:ext cx="342900" cy="588433"/>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6E5FF99-3E90-4E1C-82BF-EE0DE276B78B}" type="slidenum">
              <a:rPr lang="tr-TR" smtClean="0"/>
              <a:pPr/>
              <a:t>‹#›</a:t>
            </a:fld>
            <a:endParaRPr lang="tr-TR"/>
          </a:p>
        </p:txBody>
      </p:sp>
      <p:sp>
        <p:nvSpPr>
          <p:cNvPr id="22" name="21 Başlık Yer Tutucusu"/>
          <p:cNvSpPr>
            <a:spLocks noGrp="1"/>
          </p:cNvSpPr>
          <p:nvPr>
            <p:ph type="title"/>
          </p:nvPr>
        </p:nvSpPr>
        <p:spPr>
          <a:xfrm>
            <a:off x="226314" y="304800"/>
            <a:ext cx="6400800" cy="1011936"/>
          </a:xfrm>
          <a:prstGeom prst="rect">
            <a:avLst/>
          </a:prstGeom>
        </p:spPr>
        <p:txBody>
          <a:bodyPr vert="horz" anchor="b">
            <a:normAutofit/>
          </a:bodyPr>
          <a:lstStyle/>
          <a:p>
            <a:r>
              <a:rPr kumimoji="0" lang="tr-TR"/>
              <a:t>Asıl başlık stili için tıklatın</a:t>
            </a:r>
            <a:endParaRPr kumimoji="0" lang="en-US"/>
          </a:p>
        </p:txBody>
      </p:sp>
      <p:sp>
        <p:nvSpPr>
          <p:cNvPr id="13" name="12 Metin Yer Tutucusu"/>
          <p:cNvSpPr>
            <a:spLocks noGrp="1"/>
          </p:cNvSpPr>
          <p:nvPr>
            <p:ph type="body" idx="1"/>
          </p:nvPr>
        </p:nvSpPr>
        <p:spPr>
          <a:xfrm>
            <a:off x="226314" y="2032000"/>
            <a:ext cx="6400800" cy="6132576"/>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8.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955556@meb.k12.tr"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2198404" y="4716016"/>
            <a:ext cx="4542964" cy="3744416"/>
          </a:xfrm>
        </p:spPr>
        <p:txBody>
          <a:bodyPr/>
          <a:lstStyle/>
          <a:p>
            <a:pPr algn="ctr"/>
            <a:r>
              <a:rPr lang="tr-TR" sz="2400" dirty="0">
                <a:solidFill>
                  <a:schemeClr val="accent3">
                    <a:lumMod val="75000"/>
                  </a:schemeClr>
                </a:solidFill>
              </a:rPr>
              <a:t>KARABÜ/SAFRANBOLU</a:t>
            </a:r>
            <a:br>
              <a:rPr lang="tr-TR" sz="2400" dirty="0">
                <a:solidFill>
                  <a:schemeClr val="accent3">
                    <a:lumMod val="75000"/>
                  </a:schemeClr>
                </a:solidFill>
              </a:rPr>
            </a:br>
            <a:r>
              <a:rPr lang="tr-TR" sz="2400" dirty="0">
                <a:solidFill>
                  <a:schemeClr val="accent3">
                    <a:lumMod val="75000"/>
                  </a:schemeClr>
                </a:solidFill>
              </a:rPr>
              <a:t>OVACUMA ÇOK </a:t>
            </a:r>
            <a:r>
              <a:rPr lang="tr-TR" sz="2000" dirty="0">
                <a:solidFill>
                  <a:schemeClr val="accent3">
                    <a:lumMod val="75000"/>
                  </a:schemeClr>
                </a:solidFill>
              </a:rPr>
              <a:t>PROGRAMLI</a:t>
            </a:r>
            <a:r>
              <a:rPr lang="tr-TR" sz="2400" dirty="0">
                <a:solidFill>
                  <a:schemeClr val="accent3">
                    <a:lumMod val="75000"/>
                  </a:schemeClr>
                </a:solidFill>
              </a:rPr>
              <a:t> ANADOLU LİSESİ</a:t>
            </a:r>
            <a:br>
              <a:rPr lang="tr-TR" sz="2800" dirty="0">
                <a:solidFill>
                  <a:schemeClr val="accent3">
                    <a:lumMod val="75000"/>
                  </a:schemeClr>
                </a:solidFill>
              </a:rPr>
            </a:br>
            <a:r>
              <a:rPr lang="tr-TR" sz="2000" dirty="0">
                <a:solidFill>
                  <a:schemeClr val="accent3">
                    <a:lumMod val="75000"/>
                  </a:schemeClr>
                </a:solidFill>
              </a:rPr>
              <a:t>2019-2020</a:t>
            </a:r>
            <a:br>
              <a:rPr lang="tr-TR" sz="2000" dirty="0">
                <a:solidFill>
                  <a:schemeClr val="accent3">
                    <a:lumMod val="75000"/>
                  </a:schemeClr>
                </a:solidFill>
              </a:rPr>
            </a:br>
            <a:r>
              <a:rPr lang="tr-TR" sz="2000" dirty="0">
                <a:solidFill>
                  <a:schemeClr val="accent3">
                    <a:lumMod val="75000"/>
                  </a:schemeClr>
                </a:solidFill>
              </a:rPr>
              <a:t> EĞİTİM-ÖĞRETİM YILI</a:t>
            </a:r>
            <a:br>
              <a:rPr lang="tr-TR" sz="2000" dirty="0">
                <a:solidFill>
                  <a:schemeClr val="accent3">
                    <a:lumMod val="75000"/>
                  </a:schemeClr>
                </a:solidFill>
              </a:rPr>
            </a:br>
            <a:r>
              <a:rPr lang="tr-TR" sz="2000" dirty="0">
                <a:solidFill>
                  <a:schemeClr val="accent3">
                    <a:lumMod val="75000"/>
                  </a:schemeClr>
                </a:solidFill>
              </a:rPr>
              <a:t>BRİFİNG DOSYASI</a:t>
            </a:r>
            <a:br>
              <a:rPr lang="tr-TR" sz="2000" dirty="0">
                <a:solidFill>
                  <a:schemeClr val="accent3">
                    <a:lumMod val="75000"/>
                  </a:schemeClr>
                </a:solidFill>
              </a:rPr>
            </a:br>
            <a:br>
              <a:rPr lang="tr-TR" dirty="0">
                <a:solidFill>
                  <a:schemeClr val="accent3">
                    <a:lumMod val="75000"/>
                  </a:schemeClr>
                </a:solidFill>
              </a:rPr>
            </a:br>
            <a:endParaRPr lang="tr-TR" dirty="0">
              <a:solidFill>
                <a:schemeClr val="accent3">
                  <a:lumMod val="75000"/>
                </a:schemeClr>
              </a:solidFill>
            </a:endParaRPr>
          </a:p>
        </p:txBody>
      </p:sp>
      <p:pic>
        <p:nvPicPr>
          <p:cNvPr id="2" name="Resim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987338"/>
            <a:ext cx="2198404" cy="2144502"/>
          </a:xfrm>
          <a:prstGeom prst="rect">
            <a:avLst/>
          </a:prstGeom>
        </p:spPr>
      </p:pic>
      <p:pic>
        <p:nvPicPr>
          <p:cNvPr id="5" name="Resim 4"/>
          <p:cNvPicPr>
            <a:picLocks noChangeAspect="1"/>
          </p:cNvPicPr>
          <p:nvPr/>
        </p:nvPicPr>
        <p:blipFill rotWithShape="1">
          <a:blip r:embed="rId3" cstate="print">
            <a:extLst>
              <a:ext uri="{28A0092B-C50C-407E-A947-70E740481C1C}">
                <a14:useLocalDpi xmlns:a14="http://schemas.microsoft.com/office/drawing/2010/main" val="0"/>
              </a:ext>
            </a:extLst>
          </a:blip>
          <a:srcRect l="4763" r="9761"/>
          <a:stretch/>
        </p:blipFill>
        <p:spPr>
          <a:xfrm>
            <a:off x="2204864" y="899592"/>
            <a:ext cx="4470956" cy="40167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Metin Yer Tutucusu 5"/>
          <p:cNvSpPr>
            <a:spLocks noGrp="1"/>
          </p:cNvSpPr>
          <p:nvPr>
            <p:ph type="body" idx="2"/>
          </p:nvPr>
        </p:nvSpPr>
        <p:spPr>
          <a:xfrm>
            <a:off x="260648" y="3203848"/>
            <a:ext cx="1771650" cy="5036378"/>
          </a:xfrm>
        </p:spPr>
        <p:txBody>
          <a:bodyPr>
            <a:normAutofit/>
          </a:bodyPr>
          <a:lstStyle/>
          <a:p>
            <a:pPr algn="ctr"/>
            <a:r>
              <a:rPr lang="tr-TR" sz="1400" b="1" dirty="0"/>
              <a:t>BÖLÜMLER</a:t>
            </a:r>
          </a:p>
          <a:p>
            <a:r>
              <a:rPr lang="tr-TR" sz="1400" b="1" dirty="0"/>
              <a:t>1-Anadolu Meslek Programı</a:t>
            </a:r>
          </a:p>
          <a:p>
            <a:r>
              <a:rPr lang="tr-TR" sz="1400" dirty="0"/>
              <a:t>a)Muhasebe ve Finansman Alanı</a:t>
            </a:r>
          </a:p>
          <a:p>
            <a:r>
              <a:rPr lang="tr-TR" sz="1400" dirty="0"/>
              <a:t>(Bilgisayarlı Muhasebe Dalı)</a:t>
            </a:r>
          </a:p>
          <a:p>
            <a:r>
              <a:rPr lang="tr-TR" sz="1400" dirty="0"/>
              <a:t>b)Çocuk gelişimi ve Eğitimi Alanı</a:t>
            </a:r>
          </a:p>
          <a:p>
            <a:r>
              <a:rPr lang="tr-TR" sz="1400" dirty="0"/>
              <a:t>(Erken Çocukluk Eğitimi Dalı)</a:t>
            </a:r>
          </a:p>
          <a:p>
            <a:r>
              <a:rPr lang="tr-TR" sz="1400" b="1" dirty="0"/>
              <a:t>2-Anadolu İmam Hatip Programı</a:t>
            </a:r>
          </a:p>
          <a:p>
            <a:r>
              <a:rPr lang="tr-TR" sz="1400" b="1" dirty="0"/>
              <a:t>3-Anadolu Lisesi Programı</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İçerik Yer Tutucusu"/>
          <p:cNvGraphicFramePr>
            <a:graphicFrameLocks noGrp="1"/>
          </p:cNvGraphicFramePr>
          <p:nvPr>
            <p:ph sz="quarter" idx="1"/>
            <p:extLst>
              <p:ext uri="{D42A27DB-BD31-4B8C-83A1-F6EECF244321}">
                <p14:modId xmlns:p14="http://schemas.microsoft.com/office/powerpoint/2010/main" val="3444989897"/>
              </p:ext>
            </p:extLst>
          </p:nvPr>
        </p:nvGraphicFramePr>
        <p:xfrm>
          <a:off x="2343150" y="914400"/>
          <a:ext cx="4229100" cy="5623600"/>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val="20000"/>
                    </a:ext>
                  </a:extLst>
                </a:gridCol>
              </a:tblGrid>
              <a:tr h="359300">
                <a:tc>
                  <a:txBody>
                    <a:bodyPr/>
                    <a:lstStyle/>
                    <a:p>
                      <a:r>
                        <a:rPr lang="tr-TR" sz="1300" b="0" dirty="0"/>
                        <a:t>x</a:t>
                      </a:r>
                    </a:p>
                  </a:txBody>
                  <a:tcPr/>
                </a:tc>
                <a:extLst>
                  <a:ext uri="{0D108BD9-81ED-4DB2-BD59-A6C34878D82A}">
                    <a16:rowId xmlns:a16="http://schemas.microsoft.com/office/drawing/2014/main" val="10000"/>
                  </a:ext>
                </a:extLst>
              </a:tr>
              <a:tr h="417980">
                <a:tc>
                  <a:txBody>
                    <a:bodyPr/>
                    <a:lstStyle/>
                    <a:p>
                      <a:pPr>
                        <a:buFont typeface="Arial" pitchFamily="34" charset="0"/>
                        <a:buChar char="•"/>
                      </a:pPr>
                      <a:r>
                        <a:rPr kumimoji="0" lang="tr-TR" sz="1300" b="0" kern="1200">
                          <a:solidFill>
                            <a:schemeClr val="dk1"/>
                          </a:solidFill>
                          <a:latin typeface="+mn-lt"/>
                          <a:ea typeface="+mn-ea"/>
                          <a:cs typeface="+mn-cs"/>
                        </a:rPr>
                        <a:t>Kurumumuzun</a:t>
                      </a:r>
                      <a:r>
                        <a:rPr kumimoji="0" lang="tr-TR" sz="1300" b="0" kern="1200" baseline="0">
                          <a:solidFill>
                            <a:schemeClr val="dk1"/>
                          </a:solidFill>
                          <a:latin typeface="+mn-lt"/>
                          <a:ea typeface="+mn-ea"/>
                          <a:cs typeface="+mn-cs"/>
                        </a:rPr>
                        <a:t> Tarihçesi</a:t>
                      </a:r>
                      <a:endParaRPr lang="tr-TR" sz="1300" b="0" dirty="0"/>
                    </a:p>
                  </a:txBody>
                  <a:tcPr/>
                </a:tc>
                <a:extLst>
                  <a:ext uri="{0D108BD9-81ED-4DB2-BD59-A6C34878D82A}">
                    <a16:rowId xmlns:a16="http://schemas.microsoft.com/office/drawing/2014/main" val="10001"/>
                  </a:ext>
                </a:extLst>
              </a:tr>
              <a:tr h="359300">
                <a:tc>
                  <a:txBody>
                    <a:bodyPr/>
                    <a:lstStyle/>
                    <a:p>
                      <a:r>
                        <a:rPr kumimoji="0" lang="tr-TR" sz="1300" kern="1200" dirty="0">
                          <a:solidFill>
                            <a:schemeClr val="dk1"/>
                          </a:solidFill>
                          <a:effectLst/>
                          <a:latin typeface="+mn-lt"/>
                          <a:ea typeface="+mn-ea"/>
                          <a:cs typeface="+mn-cs"/>
                        </a:rPr>
                        <a:t>Ovacuma beldesinde 2003-2004 Eğitim-Öğretim yılında bir Müdür Vekili, iki aday öğretmen ve 50 öğrenci ile Ovacuma İlköğretim Okulu binasında eğitim-öğretime açılmıştır. Mevcut binaya 2003-2004 eğitim-öğretim yılı 2. döneminde taşınmıştır. Binamız Türk Telekom tarafından 20 yıllığına tahsis edilmiştir. </a:t>
                      </a:r>
                    </a:p>
                    <a:p>
                      <a:r>
                        <a:rPr kumimoji="0" lang="tr-TR" sz="1300" kern="1200" dirty="0">
                          <a:solidFill>
                            <a:schemeClr val="dk1"/>
                          </a:solidFill>
                          <a:effectLst/>
                          <a:latin typeface="+mn-lt"/>
                          <a:ea typeface="+mn-ea"/>
                          <a:cs typeface="+mn-cs"/>
                        </a:rPr>
                        <a:t>2011-2012 Eğitim öğretim yılına yetiştirilmek üzere 16 derslikli bir ek binanın ihale süreci tamamlanmıştır. Öğrenci sayısının daha fazla olması nedeni ile yapılan yeni bina Ovacuma İlköğretim okuluna verilerek ilköğretim eski binasının yeni olan bir bloğu tadilattan geçirilerek kullanıma açılmıştır. Binamıza 2013-2014 yılından itibaren taşınarak yeni binamızda eğitim faaliyetine başlanılmıştır.  </a:t>
                      </a:r>
                    </a:p>
                    <a:p>
                      <a:r>
                        <a:rPr kumimoji="0" lang="tr-TR" sz="1300" kern="1200" dirty="0">
                          <a:solidFill>
                            <a:schemeClr val="dk1"/>
                          </a:solidFill>
                          <a:effectLst/>
                          <a:latin typeface="+mn-lt"/>
                          <a:ea typeface="+mn-ea"/>
                          <a:cs typeface="+mn-cs"/>
                        </a:rPr>
                        <a:t>Şu anda okulumuzda bir Müdür, bir müdür yardımcısı, kadrolu 12 öğretmen, 2 hizmetli,  1 Güvenlik Görevlisi hizmet vermektedir. Toplam 60 öğrencimiz bulunmaktadır.</a:t>
                      </a:r>
                    </a:p>
                    <a:p>
                      <a:r>
                        <a:rPr kumimoji="0" lang="tr-TR" sz="1300" kern="1200" dirty="0">
                          <a:solidFill>
                            <a:schemeClr val="dk1"/>
                          </a:solidFill>
                          <a:effectLst/>
                          <a:latin typeface="+mn-lt"/>
                          <a:ea typeface="+mn-ea"/>
                          <a:cs typeface="+mn-cs"/>
                        </a:rPr>
                        <a:t>Safranbolu’ ya 29 Kilometre uzaklıktaki beldemize her saat başı araç bulunmakta olup öğretmenlerimiz için ayrıca servis bulunmaktadır.</a:t>
                      </a:r>
                    </a:p>
                    <a:p>
                      <a:r>
                        <a:rPr kumimoji="0" lang="tr-TR" sz="1300" kern="1200" dirty="0">
                          <a:solidFill>
                            <a:schemeClr val="dk1"/>
                          </a:solidFill>
                          <a:effectLst/>
                          <a:latin typeface="+mn-lt"/>
                          <a:ea typeface="+mn-ea"/>
                          <a:cs typeface="+mn-cs"/>
                        </a:rPr>
                        <a:t>Okulumuzda şu anda 8 derslik bir spor odası, BT sınıfı,  yemekhane ve kütüphane bulunmaktadır.</a:t>
                      </a:r>
                    </a:p>
                    <a:p>
                      <a:r>
                        <a:rPr kumimoji="0" lang="tr-TR" sz="1300" kern="1200" dirty="0">
                          <a:solidFill>
                            <a:schemeClr val="dk1"/>
                          </a:solidFill>
                          <a:latin typeface="+mn-lt"/>
                          <a:ea typeface="+mn-ea"/>
                          <a:cs typeface="+mn-cs"/>
                        </a:rPr>
                        <a:t> </a:t>
                      </a:r>
                    </a:p>
                  </a:txBody>
                  <a:tcPr/>
                </a:tc>
                <a:extLst>
                  <a:ext uri="{0D108BD9-81ED-4DB2-BD59-A6C34878D82A}">
                    <a16:rowId xmlns:a16="http://schemas.microsoft.com/office/drawing/2014/main" val="10002"/>
                  </a:ext>
                </a:extLst>
              </a:tr>
            </a:tbl>
          </a:graphicData>
        </a:graphic>
      </p:graphicFrame>
      <p:sp>
        <p:nvSpPr>
          <p:cNvPr id="9" name="7 Metin Yer Tutucusu"/>
          <p:cNvSpPr txBox="1">
            <a:spLocks/>
          </p:cNvSpPr>
          <p:nvPr/>
        </p:nvSpPr>
        <p:spPr>
          <a:xfrm>
            <a:off x="1412776" y="265337"/>
            <a:ext cx="5159474" cy="346223"/>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a:ln>
                  <a:noFill/>
                </a:ln>
                <a:solidFill>
                  <a:srgbClr val="FFFFFF"/>
                </a:solidFill>
                <a:effectLst/>
                <a:uLnTx/>
                <a:uFillTx/>
                <a:latin typeface="+mn-lt"/>
                <a:ea typeface="+mn-ea"/>
                <a:cs typeface="+mn-cs"/>
              </a:rPr>
              <a:t>Kurumun Tarihçesi</a:t>
            </a:r>
          </a:p>
        </p:txBody>
      </p:sp>
      <p:pic>
        <p:nvPicPr>
          <p:cNvPr id="6" name="Resim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987338"/>
            <a:ext cx="2198404" cy="2144502"/>
          </a:xfrm>
          <a:prstGeom prst="rect">
            <a:avLst/>
          </a:prstGeom>
        </p:spPr>
      </p:pic>
      <p:sp>
        <p:nvSpPr>
          <p:cNvPr id="8" name="2 Metin Yer Tutucusu"/>
          <p:cNvSpPr txBox="1">
            <a:spLocks/>
          </p:cNvSpPr>
          <p:nvPr/>
        </p:nvSpPr>
        <p:spPr>
          <a:xfrm rot="16200000">
            <a:off x="-1673656" y="5013964"/>
            <a:ext cx="5544619" cy="1348324"/>
          </a:xfrm>
          <a:prstGeom prst="rect">
            <a:avLst/>
          </a:prstGeom>
        </p:spPr>
        <p:txBody>
          <a:bodyPr vert="horz">
            <a:normAutofit/>
          </a:bodyPr>
          <a:lstStyle>
            <a:lvl1pPr marL="0" indent="0" algn="l" rtl="0" eaLnBrk="1" latinLnBrk="0" hangingPunct="1">
              <a:spcBef>
                <a:spcPct val="20000"/>
              </a:spcBef>
              <a:spcAft>
                <a:spcPts val="1000"/>
              </a:spcAft>
              <a:buClr>
                <a:schemeClr val="accent1"/>
              </a:buClr>
              <a:buSzPct val="85000"/>
              <a:buFont typeface="Wingdings 2"/>
              <a:buNone/>
              <a:defRPr kumimoji="0" sz="1600" kern="1200">
                <a:solidFill>
                  <a:srgbClr val="FFFFFF"/>
                </a:solidFill>
                <a:latin typeface="+mn-lt"/>
                <a:ea typeface="+mn-ea"/>
                <a:cs typeface="+mn-cs"/>
              </a:defRPr>
            </a:lvl1pPr>
            <a:lvl2pPr marL="548640" indent="-274320" algn="l" rtl="0" eaLnBrk="1" latinLnBrk="0" hangingPunct="1">
              <a:spcBef>
                <a:spcPct val="20000"/>
              </a:spcBef>
              <a:buClr>
                <a:schemeClr val="accent2"/>
              </a:buClr>
              <a:buSzPct val="70000"/>
              <a:buFont typeface="Wingdings"/>
              <a:buNone/>
              <a:defRPr kumimoji="0" sz="1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None/>
              <a:defRPr kumimoji="0" sz="1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None/>
              <a:defRPr kumimoji="0" sz="9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None/>
              <a:defRPr kumimoji="0" sz="9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lgn="ctr"/>
            <a:r>
              <a:rPr lang="tr-TR" dirty="0"/>
              <a:t>OVACUMA ÇOK PROGRAMLI ANADOLU LİSESİ</a:t>
            </a:r>
          </a:p>
          <a:p>
            <a:pPr algn="ctr"/>
            <a:r>
              <a:rPr lang="tr-TR" dirty="0"/>
              <a:t> 2019-2020  EĞİTİM – ÖĞRETİM YILI </a:t>
            </a:r>
          </a:p>
          <a:p>
            <a:pPr algn="ctr"/>
            <a:r>
              <a:rPr lang="tr-TR" dirty="0"/>
              <a:t>BRİFİNG DOSYASI</a:t>
            </a:r>
          </a:p>
        </p:txBody>
      </p:sp>
      <p:graphicFrame>
        <p:nvGraphicFramePr>
          <p:cNvPr id="3" name="Tablo 2"/>
          <p:cNvGraphicFramePr>
            <a:graphicFrameLocks noGrp="1"/>
          </p:cNvGraphicFramePr>
          <p:nvPr>
            <p:extLst>
              <p:ext uri="{D42A27DB-BD31-4B8C-83A1-F6EECF244321}">
                <p14:modId xmlns:p14="http://schemas.microsoft.com/office/powerpoint/2010/main" val="2055628812"/>
              </p:ext>
            </p:extLst>
          </p:nvPr>
        </p:nvGraphicFramePr>
        <p:xfrm>
          <a:off x="2343150" y="6807659"/>
          <a:ext cx="4229100" cy="1633000"/>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val="20000"/>
                    </a:ext>
                  </a:extLst>
                </a:gridCol>
              </a:tblGrid>
              <a:tr h="359300">
                <a:tc>
                  <a:txBody>
                    <a:bodyPr/>
                    <a:lstStyle/>
                    <a:p>
                      <a:pPr>
                        <a:buFont typeface="Arial" pitchFamily="34" charset="0"/>
                        <a:buChar char="•"/>
                      </a:pPr>
                      <a:r>
                        <a:rPr kumimoji="0" lang="tr-TR" sz="1200" b="0" kern="1200" dirty="0">
                          <a:solidFill>
                            <a:schemeClr val="dk1"/>
                          </a:solidFill>
                          <a:latin typeface="+mn-lt"/>
                          <a:ea typeface="+mn-ea"/>
                          <a:cs typeface="+mn-cs"/>
                        </a:rPr>
                        <a:t> Yatılı – Gündüzlü Olma Durumu:</a:t>
                      </a:r>
                      <a:endParaRPr lang="tr-TR" sz="1200" b="0" dirty="0"/>
                    </a:p>
                  </a:txBody>
                  <a:tcPr/>
                </a:tc>
                <a:extLst>
                  <a:ext uri="{0D108BD9-81ED-4DB2-BD59-A6C34878D82A}">
                    <a16:rowId xmlns:a16="http://schemas.microsoft.com/office/drawing/2014/main" val="10000"/>
                  </a:ext>
                </a:extLst>
              </a:tr>
              <a:tr h="359300">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0" lang="tr-TR" sz="1200" kern="1200" dirty="0">
                          <a:solidFill>
                            <a:schemeClr val="dk1"/>
                          </a:solidFill>
                          <a:latin typeface="+mn-lt"/>
                          <a:ea typeface="+mn-ea"/>
                          <a:cs typeface="+mn-cs"/>
                        </a:rPr>
                        <a:t> Gündüzlü</a:t>
                      </a:r>
                    </a:p>
                    <a:p>
                      <a:endParaRPr lang="tr-TR" sz="1200" b="0" dirty="0"/>
                    </a:p>
                  </a:txBody>
                  <a:tcPr/>
                </a:tc>
                <a:extLst>
                  <a:ext uri="{0D108BD9-81ED-4DB2-BD59-A6C34878D82A}">
                    <a16:rowId xmlns:a16="http://schemas.microsoft.com/office/drawing/2014/main" val="10001"/>
                  </a:ext>
                </a:extLst>
              </a:tr>
              <a:tr h="359300">
                <a:tc>
                  <a:txBody>
                    <a:bodyPr/>
                    <a:lstStyle/>
                    <a:p>
                      <a:pPr>
                        <a:buFont typeface="Arial" pitchFamily="34" charset="0"/>
                        <a:buChar char="•"/>
                      </a:pPr>
                      <a:r>
                        <a:rPr kumimoji="0" lang="tr-TR" sz="1200" b="0" kern="1200" dirty="0">
                          <a:solidFill>
                            <a:schemeClr val="dk1"/>
                          </a:solidFill>
                          <a:latin typeface="+mn-lt"/>
                          <a:ea typeface="+mn-ea"/>
                          <a:cs typeface="+mn-cs"/>
                        </a:rPr>
                        <a:t> Öğretim Şekli:</a:t>
                      </a:r>
                      <a:endParaRPr lang="tr-TR" sz="1200" b="0" dirty="0"/>
                    </a:p>
                  </a:txBody>
                  <a:tcPr/>
                </a:tc>
                <a:extLst>
                  <a:ext uri="{0D108BD9-81ED-4DB2-BD59-A6C34878D82A}">
                    <a16:rowId xmlns:a16="http://schemas.microsoft.com/office/drawing/2014/main" val="10002"/>
                  </a:ext>
                </a:extLst>
              </a:tr>
              <a:tr h="3593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a:solidFill>
                            <a:schemeClr val="dk1"/>
                          </a:solidFill>
                          <a:latin typeface="+mn-lt"/>
                          <a:ea typeface="+mn-ea"/>
                          <a:cs typeface="+mn-cs"/>
                        </a:rPr>
                        <a:t>Normal – Tam Gün</a:t>
                      </a:r>
                    </a:p>
                    <a:p>
                      <a:endParaRPr lang="tr-TR" sz="1200" b="0" dirty="0"/>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İçerik Yer Tutucusu"/>
          <p:cNvGraphicFramePr>
            <a:graphicFrameLocks noGrp="1"/>
          </p:cNvGraphicFramePr>
          <p:nvPr>
            <p:ph sz="quarter" idx="1"/>
            <p:extLst>
              <p:ext uri="{D42A27DB-BD31-4B8C-83A1-F6EECF244321}">
                <p14:modId xmlns:p14="http://schemas.microsoft.com/office/powerpoint/2010/main" val="1455484129"/>
              </p:ext>
            </p:extLst>
          </p:nvPr>
        </p:nvGraphicFramePr>
        <p:xfrm>
          <a:off x="2343150" y="914400"/>
          <a:ext cx="4229100" cy="6761480"/>
        </p:xfrm>
        <a:graphic>
          <a:graphicData uri="http://schemas.openxmlformats.org/drawingml/2006/table">
            <a:tbl>
              <a:tblPr firstRow="1" bandRow="1">
                <a:tableStyleId>{5C22544A-7EE6-4342-B048-85BDC9FD1C3A}</a:tableStyleId>
              </a:tblPr>
              <a:tblGrid>
                <a:gridCol w="2598018">
                  <a:extLst>
                    <a:ext uri="{9D8B030D-6E8A-4147-A177-3AD203B41FA5}">
                      <a16:colId xmlns:a16="http://schemas.microsoft.com/office/drawing/2014/main" val="20000"/>
                    </a:ext>
                  </a:extLst>
                </a:gridCol>
                <a:gridCol w="1631082">
                  <a:extLst>
                    <a:ext uri="{9D8B030D-6E8A-4147-A177-3AD203B41FA5}">
                      <a16:colId xmlns:a16="http://schemas.microsoft.com/office/drawing/2014/main" val="20001"/>
                    </a:ext>
                  </a:extLst>
                </a:gridCol>
              </a:tblGrid>
              <a:tr h="370840">
                <a:tc>
                  <a:txBody>
                    <a:bodyPr/>
                    <a:lstStyle/>
                    <a:p>
                      <a:pPr algn="ctr"/>
                      <a:r>
                        <a:rPr lang="tr-TR" sz="1400" dirty="0"/>
                        <a:t>Birimlerin İsimleri</a:t>
                      </a:r>
                    </a:p>
                  </a:txBody>
                  <a:tcPr/>
                </a:tc>
                <a:tc>
                  <a:txBody>
                    <a:bodyPr/>
                    <a:lstStyle/>
                    <a:p>
                      <a:pPr algn="ctr"/>
                      <a:r>
                        <a:rPr lang="tr-TR" sz="1400" dirty="0"/>
                        <a:t>Oda Sayısı</a:t>
                      </a:r>
                    </a:p>
                  </a:txBody>
                  <a:tcPr/>
                </a:tc>
                <a:extLst>
                  <a:ext uri="{0D108BD9-81ED-4DB2-BD59-A6C34878D82A}">
                    <a16:rowId xmlns:a16="http://schemas.microsoft.com/office/drawing/2014/main" val="10000"/>
                  </a:ext>
                </a:extLst>
              </a:tr>
              <a:tr h="370840">
                <a:tc>
                  <a:txBody>
                    <a:bodyPr/>
                    <a:lstStyle/>
                    <a:p>
                      <a:r>
                        <a:rPr lang="tr-TR" sz="1200" dirty="0"/>
                        <a:t>Müdür </a:t>
                      </a:r>
                      <a:r>
                        <a:rPr lang="tr-TR" sz="1200" baseline="0" dirty="0"/>
                        <a:t> Odası</a:t>
                      </a:r>
                      <a:endParaRPr lang="tr-TR" sz="1200" dirty="0"/>
                    </a:p>
                  </a:txBody>
                  <a:tcPr/>
                </a:tc>
                <a:tc>
                  <a:txBody>
                    <a:bodyPr/>
                    <a:lstStyle/>
                    <a:p>
                      <a:r>
                        <a:rPr lang="tr-TR" sz="1200" dirty="0"/>
                        <a:t>1</a:t>
                      </a:r>
                    </a:p>
                  </a:txBody>
                  <a:tcPr/>
                </a:tc>
                <a:extLst>
                  <a:ext uri="{0D108BD9-81ED-4DB2-BD59-A6C34878D82A}">
                    <a16:rowId xmlns:a16="http://schemas.microsoft.com/office/drawing/2014/main" val="10001"/>
                  </a:ext>
                </a:extLst>
              </a:tr>
              <a:tr h="370840">
                <a:tc>
                  <a:txBody>
                    <a:bodyPr/>
                    <a:lstStyle/>
                    <a:p>
                      <a:r>
                        <a:rPr lang="tr-TR" sz="1200" dirty="0"/>
                        <a:t>Müdür  Yardımcısı Odası</a:t>
                      </a:r>
                    </a:p>
                  </a:txBody>
                  <a:tcPr/>
                </a:tc>
                <a:tc>
                  <a:txBody>
                    <a:bodyPr/>
                    <a:lstStyle/>
                    <a:p>
                      <a:r>
                        <a:rPr lang="tr-TR" sz="1200" dirty="0"/>
                        <a:t>2</a:t>
                      </a:r>
                    </a:p>
                  </a:txBody>
                  <a:tcPr/>
                </a:tc>
                <a:extLst>
                  <a:ext uri="{0D108BD9-81ED-4DB2-BD59-A6C34878D82A}">
                    <a16:rowId xmlns:a16="http://schemas.microsoft.com/office/drawing/2014/main" val="10002"/>
                  </a:ext>
                </a:extLst>
              </a:tr>
              <a:tr h="370840">
                <a:tc>
                  <a:txBody>
                    <a:bodyPr/>
                    <a:lstStyle/>
                    <a:p>
                      <a:r>
                        <a:rPr lang="tr-TR" sz="1200" dirty="0"/>
                        <a:t>Beden Eğitimi Dersliği</a:t>
                      </a:r>
                    </a:p>
                  </a:txBody>
                  <a:tcPr/>
                </a:tc>
                <a:tc>
                  <a:txBody>
                    <a:bodyPr/>
                    <a:lstStyle/>
                    <a:p>
                      <a:r>
                        <a:rPr lang="tr-TR" sz="1200" dirty="0"/>
                        <a:t>1</a:t>
                      </a:r>
                    </a:p>
                  </a:txBody>
                  <a:tcPr/>
                </a:tc>
                <a:extLst>
                  <a:ext uri="{0D108BD9-81ED-4DB2-BD59-A6C34878D82A}">
                    <a16:rowId xmlns:a16="http://schemas.microsoft.com/office/drawing/2014/main" val="10003"/>
                  </a:ext>
                </a:extLst>
              </a:tr>
              <a:tr h="370840">
                <a:tc>
                  <a:txBody>
                    <a:bodyPr/>
                    <a:lstStyle/>
                    <a:p>
                      <a:r>
                        <a:rPr lang="tr-TR" sz="1200" dirty="0"/>
                        <a:t>Bilişim Teknolojileri Sınıfı</a:t>
                      </a:r>
                    </a:p>
                  </a:txBody>
                  <a:tcPr/>
                </a:tc>
                <a:tc>
                  <a:txBody>
                    <a:bodyPr/>
                    <a:lstStyle/>
                    <a:p>
                      <a:r>
                        <a:rPr lang="tr-TR" sz="1200" dirty="0"/>
                        <a:t>1</a:t>
                      </a:r>
                    </a:p>
                  </a:txBody>
                  <a:tcPr/>
                </a:tc>
                <a:extLst>
                  <a:ext uri="{0D108BD9-81ED-4DB2-BD59-A6C34878D82A}">
                    <a16:rowId xmlns:a16="http://schemas.microsoft.com/office/drawing/2014/main" val="10004"/>
                  </a:ext>
                </a:extLst>
              </a:tr>
              <a:tr h="370840">
                <a:tc>
                  <a:txBody>
                    <a:bodyPr/>
                    <a:lstStyle/>
                    <a:p>
                      <a:r>
                        <a:rPr lang="tr-TR" sz="1200" dirty="0"/>
                        <a:t>Çok Amaçlı </a:t>
                      </a:r>
                      <a:r>
                        <a:rPr lang="tr-TR" sz="1200" baseline="0" dirty="0"/>
                        <a:t> Derslik</a:t>
                      </a:r>
                      <a:endParaRPr lang="tr-TR" sz="1200" dirty="0"/>
                    </a:p>
                  </a:txBody>
                  <a:tcPr/>
                </a:tc>
                <a:tc>
                  <a:txBody>
                    <a:bodyPr/>
                    <a:lstStyle/>
                    <a:p>
                      <a:r>
                        <a:rPr lang="tr-TR" sz="1200" dirty="0"/>
                        <a:t>1</a:t>
                      </a:r>
                    </a:p>
                  </a:txBody>
                  <a:tcPr/>
                </a:tc>
                <a:extLst>
                  <a:ext uri="{0D108BD9-81ED-4DB2-BD59-A6C34878D82A}">
                    <a16:rowId xmlns:a16="http://schemas.microsoft.com/office/drawing/2014/main" val="10005"/>
                  </a:ext>
                </a:extLst>
              </a:tr>
              <a:tr h="370840">
                <a:tc>
                  <a:txBody>
                    <a:bodyPr/>
                    <a:lstStyle/>
                    <a:p>
                      <a:r>
                        <a:rPr lang="tr-TR" sz="1200" dirty="0"/>
                        <a:t>Hizmetli Odası</a:t>
                      </a:r>
                    </a:p>
                  </a:txBody>
                  <a:tcPr/>
                </a:tc>
                <a:tc>
                  <a:txBody>
                    <a:bodyPr/>
                    <a:lstStyle/>
                    <a:p>
                      <a:r>
                        <a:rPr lang="tr-TR" sz="1200" dirty="0"/>
                        <a:t>1</a:t>
                      </a:r>
                    </a:p>
                  </a:txBody>
                  <a:tcPr/>
                </a:tc>
                <a:extLst>
                  <a:ext uri="{0D108BD9-81ED-4DB2-BD59-A6C34878D82A}">
                    <a16:rowId xmlns:a16="http://schemas.microsoft.com/office/drawing/2014/main" val="10006"/>
                  </a:ext>
                </a:extLst>
              </a:tr>
              <a:tr h="370840">
                <a:tc>
                  <a:txBody>
                    <a:bodyPr/>
                    <a:lstStyle/>
                    <a:p>
                      <a:r>
                        <a:rPr lang="tr-TR" sz="1200" dirty="0"/>
                        <a:t>Depo</a:t>
                      </a:r>
                    </a:p>
                  </a:txBody>
                  <a:tcPr/>
                </a:tc>
                <a:tc>
                  <a:txBody>
                    <a:bodyPr/>
                    <a:lstStyle/>
                    <a:p>
                      <a:r>
                        <a:rPr lang="tr-TR" sz="1200" dirty="0"/>
                        <a:t>1</a:t>
                      </a:r>
                    </a:p>
                  </a:txBody>
                  <a:tcPr/>
                </a:tc>
                <a:extLst>
                  <a:ext uri="{0D108BD9-81ED-4DB2-BD59-A6C34878D82A}">
                    <a16:rowId xmlns:a16="http://schemas.microsoft.com/office/drawing/2014/main" val="10007"/>
                  </a:ext>
                </a:extLst>
              </a:tr>
              <a:tr h="370840">
                <a:tc>
                  <a:txBody>
                    <a:bodyPr/>
                    <a:lstStyle/>
                    <a:p>
                      <a:r>
                        <a:rPr lang="tr-TR" sz="1200" dirty="0"/>
                        <a:t>Arşiv</a:t>
                      </a:r>
                    </a:p>
                  </a:txBody>
                  <a:tcPr/>
                </a:tc>
                <a:tc>
                  <a:txBody>
                    <a:bodyPr/>
                    <a:lstStyle/>
                    <a:p>
                      <a:r>
                        <a:rPr lang="tr-TR" sz="1200" dirty="0"/>
                        <a:t>1</a:t>
                      </a:r>
                    </a:p>
                  </a:txBody>
                  <a:tcPr/>
                </a:tc>
                <a:extLst>
                  <a:ext uri="{0D108BD9-81ED-4DB2-BD59-A6C34878D82A}">
                    <a16:rowId xmlns:a16="http://schemas.microsoft.com/office/drawing/2014/main" val="10008"/>
                  </a:ext>
                </a:extLst>
              </a:tr>
              <a:tr h="370840">
                <a:tc>
                  <a:txBody>
                    <a:bodyPr/>
                    <a:lstStyle/>
                    <a:p>
                      <a:r>
                        <a:rPr lang="tr-TR" sz="1200" dirty="0"/>
                        <a:t>Yemekhane</a:t>
                      </a:r>
                    </a:p>
                  </a:txBody>
                  <a:tcPr/>
                </a:tc>
                <a:tc>
                  <a:txBody>
                    <a:bodyPr/>
                    <a:lstStyle/>
                    <a:p>
                      <a:r>
                        <a:rPr lang="tr-TR" sz="1200" dirty="0"/>
                        <a:t>1</a:t>
                      </a:r>
                    </a:p>
                  </a:txBody>
                  <a:tcPr/>
                </a:tc>
                <a:extLst>
                  <a:ext uri="{0D108BD9-81ED-4DB2-BD59-A6C34878D82A}">
                    <a16:rowId xmlns:a16="http://schemas.microsoft.com/office/drawing/2014/main" val="10009"/>
                  </a:ext>
                </a:extLst>
              </a:tr>
              <a:tr h="370840">
                <a:tc>
                  <a:txBody>
                    <a:bodyPr/>
                    <a:lstStyle/>
                    <a:p>
                      <a:r>
                        <a:rPr lang="tr-TR" sz="1200" dirty="0"/>
                        <a:t>Edebiyat Dersliği</a:t>
                      </a:r>
                    </a:p>
                  </a:txBody>
                  <a:tcPr/>
                </a:tc>
                <a:tc>
                  <a:txBody>
                    <a:bodyPr/>
                    <a:lstStyle/>
                    <a:p>
                      <a:r>
                        <a:rPr lang="tr-TR" sz="1200" dirty="0"/>
                        <a:t>1</a:t>
                      </a:r>
                    </a:p>
                  </a:txBody>
                  <a:tcPr/>
                </a:tc>
                <a:extLst>
                  <a:ext uri="{0D108BD9-81ED-4DB2-BD59-A6C34878D82A}">
                    <a16:rowId xmlns:a16="http://schemas.microsoft.com/office/drawing/2014/main" val="10010"/>
                  </a:ext>
                </a:extLst>
              </a:tr>
              <a:tr h="370840">
                <a:tc>
                  <a:txBody>
                    <a:bodyPr/>
                    <a:lstStyle/>
                    <a:p>
                      <a:r>
                        <a:rPr lang="tr-TR" sz="1200" dirty="0"/>
                        <a:t>Fen Bilimleri Dersliği</a:t>
                      </a:r>
                    </a:p>
                  </a:txBody>
                  <a:tcPr/>
                </a:tc>
                <a:tc>
                  <a:txBody>
                    <a:bodyPr/>
                    <a:lstStyle/>
                    <a:p>
                      <a:r>
                        <a:rPr lang="tr-TR" sz="1200" dirty="0"/>
                        <a:t>1</a:t>
                      </a:r>
                    </a:p>
                  </a:txBody>
                  <a:tcPr/>
                </a:tc>
                <a:extLst>
                  <a:ext uri="{0D108BD9-81ED-4DB2-BD59-A6C34878D82A}">
                    <a16:rowId xmlns:a16="http://schemas.microsoft.com/office/drawing/2014/main" val="10011"/>
                  </a:ext>
                </a:extLst>
              </a:tr>
              <a:tr h="370840">
                <a:tc>
                  <a:txBody>
                    <a:bodyPr/>
                    <a:lstStyle/>
                    <a:p>
                      <a:r>
                        <a:rPr lang="tr-TR" sz="1200" dirty="0"/>
                        <a:t>Din Kültürü ve Ahlak</a:t>
                      </a:r>
                      <a:r>
                        <a:rPr lang="tr-TR" sz="1200" baseline="0" dirty="0"/>
                        <a:t> Bilgisi </a:t>
                      </a:r>
                      <a:r>
                        <a:rPr lang="tr-TR" sz="1200" dirty="0"/>
                        <a:t>Dersliği</a:t>
                      </a:r>
                    </a:p>
                  </a:txBody>
                  <a:tcPr/>
                </a:tc>
                <a:tc>
                  <a:txBody>
                    <a:bodyPr/>
                    <a:lstStyle/>
                    <a:p>
                      <a:r>
                        <a:rPr lang="tr-TR" sz="1200" dirty="0"/>
                        <a:t>1</a:t>
                      </a:r>
                    </a:p>
                  </a:txBody>
                  <a:tcPr/>
                </a:tc>
                <a:extLst>
                  <a:ext uri="{0D108BD9-81ED-4DB2-BD59-A6C34878D82A}">
                    <a16:rowId xmlns:a16="http://schemas.microsoft.com/office/drawing/2014/main" val="10012"/>
                  </a:ext>
                </a:extLst>
              </a:tr>
              <a:tr h="370840">
                <a:tc>
                  <a:txBody>
                    <a:bodyPr/>
                    <a:lstStyle/>
                    <a:p>
                      <a:r>
                        <a:rPr lang="tr-TR" sz="1200" dirty="0"/>
                        <a:t>Öğretmenler Odası</a:t>
                      </a:r>
                    </a:p>
                  </a:txBody>
                  <a:tcPr/>
                </a:tc>
                <a:tc>
                  <a:txBody>
                    <a:bodyPr/>
                    <a:lstStyle/>
                    <a:p>
                      <a:r>
                        <a:rPr lang="tr-TR" sz="1200" dirty="0"/>
                        <a:t>1</a:t>
                      </a:r>
                    </a:p>
                  </a:txBody>
                  <a:tcPr/>
                </a:tc>
                <a:extLst>
                  <a:ext uri="{0D108BD9-81ED-4DB2-BD59-A6C34878D82A}">
                    <a16:rowId xmlns:a16="http://schemas.microsoft.com/office/drawing/2014/main" val="10013"/>
                  </a:ext>
                </a:extLst>
              </a:tr>
              <a:tr h="370840">
                <a:tc>
                  <a:txBody>
                    <a:bodyPr/>
                    <a:lstStyle/>
                    <a:p>
                      <a:r>
                        <a:rPr lang="tr-TR" sz="1200" dirty="0"/>
                        <a:t>Matematik Dersliği</a:t>
                      </a:r>
                    </a:p>
                  </a:txBody>
                  <a:tcPr/>
                </a:tc>
                <a:tc>
                  <a:txBody>
                    <a:bodyPr/>
                    <a:lstStyle/>
                    <a:p>
                      <a:r>
                        <a:rPr lang="tr-TR" sz="1200" dirty="0"/>
                        <a:t>1</a:t>
                      </a:r>
                    </a:p>
                  </a:txBody>
                  <a:tcPr/>
                </a:tc>
                <a:extLst>
                  <a:ext uri="{0D108BD9-81ED-4DB2-BD59-A6C34878D82A}">
                    <a16:rowId xmlns:a16="http://schemas.microsoft.com/office/drawing/2014/main" val="10014"/>
                  </a:ext>
                </a:extLst>
              </a:tr>
              <a:tr h="370840">
                <a:tc>
                  <a:txBody>
                    <a:bodyPr/>
                    <a:lstStyle/>
                    <a:p>
                      <a:r>
                        <a:rPr lang="tr-TR" sz="1200" dirty="0"/>
                        <a:t>Sosyal Bilgiler</a:t>
                      </a:r>
                      <a:r>
                        <a:rPr lang="tr-TR" sz="1200" baseline="0" dirty="0"/>
                        <a:t> </a:t>
                      </a:r>
                      <a:r>
                        <a:rPr lang="tr-TR" sz="1200" dirty="0"/>
                        <a:t>Dersliği</a:t>
                      </a:r>
                    </a:p>
                  </a:txBody>
                  <a:tcPr/>
                </a:tc>
                <a:tc>
                  <a:txBody>
                    <a:bodyPr/>
                    <a:lstStyle/>
                    <a:p>
                      <a:r>
                        <a:rPr lang="tr-TR" sz="1200" dirty="0"/>
                        <a:t>1</a:t>
                      </a:r>
                    </a:p>
                  </a:txBody>
                  <a:tcPr/>
                </a:tc>
                <a:extLst>
                  <a:ext uri="{0D108BD9-81ED-4DB2-BD59-A6C34878D82A}">
                    <a16:rowId xmlns:a16="http://schemas.microsoft.com/office/drawing/2014/main" val="10015"/>
                  </a:ext>
                </a:extLst>
              </a:tr>
              <a:tr h="370840">
                <a:tc>
                  <a:txBody>
                    <a:bodyPr/>
                    <a:lstStyle/>
                    <a:p>
                      <a:r>
                        <a:rPr lang="tr-TR" sz="1200" dirty="0"/>
                        <a:t>İngilizce Dersliği</a:t>
                      </a:r>
                    </a:p>
                  </a:txBody>
                  <a:tcPr/>
                </a:tc>
                <a:tc>
                  <a:txBody>
                    <a:bodyPr/>
                    <a:lstStyle/>
                    <a:p>
                      <a:r>
                        <a:rPr lang="tr-TR" sz="1200" dirty="0"/>
                        <a:t>1</a:t>
                      </a:r>
                    </a:p>
                  </a:txBody>
                  <a:tcPr/>
                </a:tc>
                <a:extLst>
                  <a:ext uri="{0D108BD9-81ED-4DB2-BD59-A6C34878D82A}">
                    <a16:rowId xmlns:a16="http://schemas.microsoft.com/office/drawing/2014/main" val="10016"/>
                  </a:ext>
                </a:extLst>
              </a:tr>
              <a:tr h="370840">
                <a:tc>
                  <a:txBody>
                    <a:bodyPr/>
                    <a:lstStyle/>
                    <a:p>
                      <a:r>
                        <a:rPr lang="tr-TR" sz="1200" dirty="0"/>
                        <a:t>Çocuk Gelişimi</a:t>
                      </a:r>
                      <a:r>
                        <a:rPr lang="tr-TR" sz="1200" baseline="0" dirty="0"/>
                        <a:t> Atölyesi</a:t>
                      </a:r>
                      <a:endParaRPr lang="tr-TR" sz="1200" dirty="0"/>
                    </a:p>
                  </a:txBody>
                  <a:tcPr/>
                </a:tc>
                <a:tc>
                  <a:txBody>
                    <a:bodyPr/>
                    <a:lstStyle/>
                    <a:p>
                      <a:r>
                        <a:rPr lang="tr-TR" sz="1200" dirty="0"/>
                        <a:t>1</a:t>
                      </a:r>
                    </a:p>
                  </a:txBody>
                  <a:tcPr/>
                </a:tc>
                <a:extLst>
                  <a:ext uri="{0D108BD9-81ED-4DB2-BD59-A6C34878D82A}">
                    <a16:rowId xmlns:a16="http://schemas.microsoft.com/office/drawing/2014/main" val="10017"/>
                  </a:ext>
                </a:extLst>
              </a:tr>
            </a:tbl>
          </a:graphicData>
        </a:graphic>
      </p:graphicFrame>
      <p:sp>
        <p:nvSpPr>
          <p:cNvPr id="12" name="7 Metin Yer Tutucusu"/>
          <p:cNvSpPr>
            <a:spLocks noGrp="1"/>
          </p:cNvSpPr>
          <p:nvPr>
            <p:ph type="body" idx="2"/>
          </p:nvPr>
        </p:nvSpPr>
        <p:spPr>
          <a:xfrm>
            <a:off x="1412776" y="265337"/>
            <a:ext cx="5159474" cy="346223"/>
          </a:xfrm>
        </p:spPr>
        <p:txBody>
          <a:bodyPr/>
          <a:lstStyle/>
          <a:p>
            <a:r>
              <a:rPr lang="tr-TR" dirty="0"/>
              <a:t>Kurumun Birimleri</a:t>
            </a:r>
          </a:p>
        </p:txBody>
      </p:sp>
      <p:pic>
        <p:nvPicPr>
          <p:cNvPr id="6" name="Resim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987338"/>
            <a:ext cx="2198404" cy="2144502"/>
          </a:xfrm>
          <a:prstGeom prst="rect">
            <a:avLst/>
          </a:prstGeom>
        </p:spPr>
      </p:pic>
      <p:sp>
        <p:nvSpPr>
          <p:cNvPr id="7" name="2 Metin Yer Tutucusu"/>
          <p:cNvSpPr txBox="1">
            <a:spLocks/>
          </p:cNvSpPr>
          <p:nvPr/>
        </p:nvSpPr>
        <p:spPr>
          <a:xfrm rot="16200000">
            <a:off x="-1673656" y="5013964"/>
            <a:ext cx="5544619" cy="1348324"/>
          </a:xfrm>
          <a:prstGeom prst="rect">
            <a:avLst/>
          </a:prstGeom>
        </p:spPr>
        <p:txBody>
          <a:bodyPr vert="horz">
            <a:normAutofit/>
          </a:bodyPr>
          <a:lstStyle>
            <a:lvl1pPr marL="0" indent="0" algn="l" rtl="0" eaLnBrk="1" latinLnBrk="0" hangingPunct="1">
              <a:spcBef>
                <a:spcPct val="20000"/>
              </a:spcBef>
              <a:spcAft>
                <a:spcPts val="1000"/>
              </a:spcAft>
              <a:buClr>
                <a:schemeClr val="accent1"/>
              </a:buClr>
              <a:buSzPct val="85000"/>
              <a:buFont typeface="Wingdings 2"/>
              <a:buNone/>
              <a:defRPr kumimoji="0" sz="1600" kern="1200">
                <a:solidFill>
                  <a:srgbClr val="FFFFFF"/>
                </a:solidFill>
                <a:latin typeface="+mn-lt"/>
                <a:ea typeface="+mn-ea"/>
                <a:cs typeface="+mn-cs"/>
              </a:defRPr>
            </a:lvl1pPr>
            <a:lvl2pPr marL="548640" indent="-274320" algn="l" rtl="0" eaLnBrk="1" latinLnBrk="0" hangingPunct="1">
              <a:spcBef>
                <a:spcPct val="20000"/>
              </a:spcBef>
              <a:buClr>
                <a:schemeClr val="accent2"/>
              </a:buClr>
              <a:buSzPct val="70000"/>
              <a:buFont typeface="Wingdings"/>
              <a:buNone/>
              <a:defRPr kumimoji="0" sz="1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None/>
              <a:defRPr kumimoji="0" sz="1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None/>
              <a:defRPr kumimoji="0" sz="9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None/>
              <a:defRPr kumimoji="0" sz="9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lgn="ctr"/>
            <a:r>
              <a:rPr lang="tr-TR" dirty="0"/>
              <a:t>OVACUMA ÇOK PROGRAMLI ANADOLU LİSESİ</a:t>
            </a:r>
          </a:p>
          <a:p>
            <a:pPr algn="ctr"/>
            <a:r>
              <a:rPr lang="tr-TR" dirty="0"/>
              <a:t> 2019-2020  EĞİTİM – ÖĞRETİM YILI </a:t>
            </a:r>
          </a:p>
          <a:p>
            <a:pPr algn="ctr"/>
            <a:r>
              <a:rPr lang="tr-TR" dirty="0"/>
              <a:t>BRİFİNG DOSYASI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İçerik Yer Tutucusu"/>
          <p:cNvGraphicFramePr>
            <a:graphicFrameLocks noGrp="1"/>
          </p:cNvGraphicFramePr>
          <p:nvPr>
            <p:ph sz="quarter" idx="1"/>
            <p:extLst>
              <p:ext uri="{D42A27DB-BD31-4B8C-83A1-F6EECF244321}">
                <p14:modId xmlns:p14="http://schemas.microsoft.com/office/powerpoint/2010/main" val="254799619"/>
              </p:ext>
            </p:extLst>
          </p:nvPr>
        </p:nvGraphicFramePr>
        <p:xfrm>
          <a:off x="2343150" y="914400"/>
          <a:ext cx="4229100" cy="6563360"/>
        </p:xfrm>
        <a:graphic>
          <a:graphicData uri="http://schemas.openxmlformats.org/drawingml/2006/table">
            <a:tbl>
              <a:tblPr firstRow="1" bandRow="1">
                <a:tableStyleId>{5C22544A-7EE6-4342-B048-85BDC9FD1C3A}</a:tableStyleId>
              </a:tblPr>
              <a:tblGrid>
                <a:gridCol w="2598018">
                  <a:extLst>
                    <a:ext uri="{9D8B030D-6E8A-4147-A177-3AD203B41FA5}">
                      <a16:colId xmlns:a16="http://schemas.microsoft.com/office/drawing/2014/main" val="20000"/>
                    </a:ext>
                  </a:extLst>
                </a:gridCol>
                <a:gridCol w="1631082">
                  <a:extLst>
                    <a:ext uri="{9D8B030D-6E8A-4147-A177-3AD203B41FA5}">
                      <a16:colId xmlns:a16="http://schemas.microsoft.com/office/drawing/2014/main" val="20001"/>
                    </a:ext>
                  </a:extLst>
                </a:gridCol>
              </a:tblGrid>
              <a:tr h="370840">
                <a:tc>
                  <a:txBody>
                    <a:bodyPr/>
                    <a:lstStyle/>
                    <a:p>
                      <a:pPr algn="ctr"/>
                      <a:r>
                        <a:rPr lang="tr-TR" sz="1400" dirty="0"/>
                        <a:t>Birimlerin İsimleri</a:t>
                      </a:r>
                    </a:p>
                  </a:txBody>
                  <a:tcPr/>
                </a:tc>
                <a:tc>
                  <a:txBody>
                    <a:bodyPr/>
                    <a:lstStyle/>
                    <a:p>
                      <a:pPr algn="ctr"/>
                      <a:r>
                        <a:rPr lang="tr-TR" sz="1400" dirty="0"/>
                        <a:t>Oda Sayısı</a:t>
                      </a:r>
                    </a:p>
                  </a:txBody>
                  <a:tcPr/>
                </a:tc>
                <a:extLst>
                  <a:ext uri="{0D108BD9-81ED-4DB2-BD59-A6C34878D82A}">
                    <a16:rowId xmlns:a16="http://schemas.microsoft.com/office/drawing/2014/main" val="10000"/>
                  </a:ext>
                </a:extLst>
              </a:tr>
              <a:tr h="370840">
                <a:tc>
                  <a:txBody>
                    <a:bodyPr/>
                    <a:lstStyle/>
                    <a:p>
                      <a:r>
                        <a:rPr lang="tr-TR" sz="1200" dirty="0"/>
                        <a:t>Okuldaki Toplam Öğrenci Sayısı</a:t>
                      </a:r>
                    </a:p>
                  </a:txBody>
                  <a:tcPr/>
                </a:tc>
                <a:tc>
                  <a:txBody>
                    <a:bodyPr/>
                    <a:lstStyle/>
                    <a:p>
                      <a:r>
                        <a:rPr lang="tr-TR" sz="1200" dirty="0"/>
                        <a:t>60</a:t>
                      </a:r>
                    </a:p>
                  </a:txBody>
                  <a:tcPr/>
                </a:tc>
                <a:extLst>
                  <a:ext uri="{0D108BD9-81ED-4DB2-BD59-A6C34878D82A}">
                    <a16:rowId xmlns:a16="http://schemas.microsoft.com/office/drawing/2014/main" val="10001"/>
                  </a:ext>
                </a:extLst>
              </a:tr>
              <a:tr h="370840">
                <a:tc>
                  <a:txBody>
                    <a:bodyPr/>
                    <a:lstStyle/>
                    <a:p>
                      <a:r>
                        <a:rPr lang="tr-TR" sz="1200" dirty="0"/>
                        <a:t>Toplam Derslik Sayısı</a:t>
                      </a:r>
                    </a:p>
                  </a:txBody>
                  <a:tcPr/>
                </a:tc>
                <a:tc>
                  <a:txBody>
                    <a:bodyPr/>
                    <a:lstStyle/>
                    <a:p>
                      <a:r>
                        <a:rPr lang="tr-TR" sz="1200" dirty="0"/>
                        <a:t>8</a:t>
                      </a:r>
                    </a:p>
                  </a:txBody>
                  <a:tcPr/>
                </a:tc>
                <a:extLst>
                  <a:ext uri="{0D108BD9-81ED-4DB2-BD59-A6C34878D82A}">
                    <a16:rowId xmlns:a16="http://schemas.microsoft.com/office/drawing/2014/main" val="10002"/>
                  </a:ext>
                </a:extLst>
              </a:tr>
              <a:tr h="384840">
                <a:tc>
                  <a:txBody>
                    <a:bodyPr/>
                    <a:lstStyle/>
                    <a:p>
                      <a:r>
                        <a:rPr lang="tr-TR" sz="1200" dirty="0"/>
                        <a:t>Derslik Başına Düşen Öğrenci Sayısı</a:t>
                      </a:r>
                    </a:p>
                  </a:txBody>
                  <a:tcPr/>
                </a:tc>
                <a:tc>
                  <a:txBody>
                    <a:bodyPr/>
                    <a:lstStyle/>
                    <a:p>
                      <a:r>
                        <a:rPr lang="tr-TR" sz="1200" dirty="0"/>
                        <a:t>7,5</a:t>
                      </a:r>
                    </a:p>
                  </a:txBody>
                  <a:tcPr/>
                </a:tc>
                <a:extLst>
                  <a:ext uri="{0D108BD9-81ED-4DB2-BD59-A6C34878D82A}">
                    <a16:rowId xmlns:a16="http://schemas.microsoft.com/office/drawing/2014/main" val="10003"/>
                  </a:ext>
                </a:extLst>
              </a:tr>
              <a:tr h="370840">
                <a:tc>
                  <a:txBody>
                    <a:bodyPr/>
                    <a:lstStyle/>
                    <a:p>
                      <a:r>
                        <a:rPr lang="tr-TR" sz="1200" dirty="0"/>
                        <a:t>Toplam Şube</a:t>
                      </a:r>
                      <a:r>
                        <a:rPr lang="tr-TR" sz="1200" baseline="0" dirty="0"/>
                        <a:t> Sayısı</a:t>
                      </a:r>
                      <a:endParaRPr lang="tr-TR" sz="1200" dirty="0"/>
                    </a:p>
                  </a:txBody>
                  <a:tcPr/>
                </a:tc>
                <a:tc>
                  <a:txBody>
                    <a:bodyPr/>
                    <a:lstStyle/>
                    <a:p>
                      <a:r>
                        <a:rPr lang="tr-TR" sz="1200" dirty="0"/>
                        <a:t>5</a:t>
                      </a:r>
                    </a:p>
                  </a:txBody>
                  <a:tcPr/>
                </a:tc>
                <a:extLst>
                  <a:ext uri="{0D108BD9-81ED-4DB2-BD59-A6C34878D82A}">
                    <a16:rowId xmlns:a16="http://schemas.microsoft.com/office/drawing/2014/main" val="10004"/>
                  </a:ext>
                </a:extLst>
              </a:tr>
              <a:tr h="370840">
                <a:tc>
                  <a:txBody>
                    <a:bodyPr/>
                    <a:lstStyle/>
                    <a:p>
                      <a:r>
                        <a:rPr lang="tr-TR" sz="1200" dirty="0"/>
                        <a:t>Toplam Yönetici Sayısı</a:t>
                      </a:r>
                    </a:p>
                  </a:txBody>
                  <a:tcPr/>
                </a:tc>
                <a:tc>
                  <a:txBody>
                    <a:bodyPr/>
                    <a:lstStyle/>
                    <a:p>
                      <a:r>
                        <a:rPr lang="tr-TR" sz="1200" dirty="0"/>
                        <a:t>2</a:t>
                      </a:r>
                    </a:p>
                  </a:txBody>
                  <a:tcPr/>
                </a:tc>
                <a:extLst>
                  <a:ext uri="{0D108BD9-81ED-4DB2-BD59-A6C34878D82A}">
                    <a16:rowId xmlns:a16="http://schemas.microsoft.com/office/drawing/2014/main" val="10005"/>
                  </a:ext>
                </a:extLst>
              </a:tr>
              <a:tr h="370840">
                <a:tc>
                  <a:txBody>
                    <a:bodyPr/>
                    <a:lstStyle/>
                    <a:p>
                      <a:r>
                        <a:rPr lang="tr-TR" sz="1200" dirty="0"/>
                        <a:t>Toplam</a:t>
                      </a:r>
                      <a:r>
                        <a:rPr lang="tr-TR" sz="1200" baseline="0" dirty="0"/>
                        <a:t> Kadrolu Öğretmen Sayısı</a:t>
                      </a:r>
                      <a:endParaRPr lang="tr-TR" sz="1200" dirty="0"/>
                    </a:p>
                  </a:txBody>
                  <a:tcPr/>
                </a:tc>
                <a:tc>
                  <a:txBody>
                    <a:bodyPr/>
                    <a:lstStyle/>
                    <a:p>
                      <a:r>
                        <a:rPr lang="tr-TR" sz="1200" dirty="0"/>
                        <a:t>11</a:t>
                      </a:r>
                    </a:p>
                  </a:txBody>
                  <a:tcPr/>
                </a:tc>
                <a:extLst>
                  <a:ext uri="{0D108BD9-81ED-4DB2-BD59-A6C34878D82A}">
                    <a16:rowId xmlns:a16="http://schemas.microsoft.com/office/drawing/2014/main" val="10006"/>
                  </a:ext>
                </a:extLst>
              </a:tr>
              <a:tr h="370840">
                <a:tc>
                  <a:txBody>
                    <a:bodyPr/>
                    <a:lstStyle/>
                    <a:p>
                      <a:r>
                        <a:rPr lang="tr-TR" sz="1200" dirty="0"/>
                        <a:t>Toplam Ücretli</a:t>
                      </a:r>
                      <a:r>
                        <a:rPr lang="tr-TR" sz="1200" baseline="0" dirty="0"/>
                        <a:t> Öğretmen Sayısı</a:t>
                      </a:r>
                      <a:endParaRPr lang="tr-TR" sz="1200" dirty="0"/>
                    </a:p>
                  </a:txBody>
                  <a:tcPr/>
                </a:tc>
                <a:tc>
                  <a:txBody>
                    <a:bodyPr/>
                    <a:lstStyle/>
                    <a:p>
                      <a:r>
                        <a:rPr lang="tr-TR" sz="1200" dirty="0"/>
                        <a:t>1</a:t>
                      </a:r>
                    </a:p>
                  </a:txBody>
                  <a:tcPr/>
                </a:tc>
                <a:extLst>
                  <a:ext uri="{0D108BD9-81ED-4DB2-BD59-A6C34878D82A}">
                    <a16:rowId xmlns:a16="http://schemas.microsoft.com/office/drawing/2014/main" val="10007"/>
                  </a:ext>
                </a:extLst>
              </a:tr>
              <a:tr h="370840">
                <a:tc>
                  <a:txBody>
                    <a:bodyPr/>
                    <a:lstStyle/>
                    <a:p>
                      <a:r>
                        <a:rPr lang="tr-TR" sz="1200" dirty="0"/>
                        <a:t>9.</a:t>
                      </a:r>
                      <a:r>
                        <a:rPr lang="tr-TR" sz="1200" baseline="0" dirty="0"/>
                        <a:t> Sınıf Şube Sayısı</a:t>
                      </a:r>
                      <a:r>
                        <a:rPr lang="tr-TR" sz="1200" dirty="0"/>
                        <a:t>/ Öğrenci Sayısı</a:t>
                      </a:r>
                    </a:p>
                  </a:txBody>
                  <a:tcPr/>
                </a:tc>
                <a:tc>
                  <a:txBody>
                    <a:bodyPr/>
                    <a:lstStyle/>
                    <a:p>
                      <a:r>
                        <a:rPr lang="tr-TR" sz="1200" baseline="0" dirty="0"/>
                        <a:t>1/16</a:t>
                      </a:r>
                      <a:endParaRPr lang="tr-TR" sz="1200" dirty="0"/>
                    </a:p>
                  </a:txBody>
                  <a:tcPr/>
                </a:tc>
                <a:extLst>
                  <a:ext uri="{0D108BD9-81ED-4DB2-BD59-A6C34878D82A}">
                    <a16:rowId xmlns:a16="http://schemas.microsoft.com/office/drawing/2014/main" val="10008"/>
                  </a:ext>
                </a:extLst>
              </a:tr>
              <a:tr h="370840">
                <a:tc>
                  <a:txBody>
                    <a:bodyPr/>
                    <a:lstStyle/>
                    <a:p>
                      <a:r>
                        <a:rPr lang="tr-TR" sz="1200" dirty="0"/>
                        <a:t>10.</a:t>
                      </a:r>
                      <a:r>
                        <a:rPr lang="tr-TR" sz="1200" baseline="0" dirty="0"/>
                        <a:t> Sınıf Şube Sayısı</a:t>
                      </a:r>
                      <a:r>
                        <a:rPr lang="tr-TR" sz="1200" dirty="0"/>
                        <a:t>/ Öğrenci Sayısı</a:t>
                      </a:r>
                    </a:p>
                    <a:p>
                      <a:endParaRPr lang="tr-TR" sz="1200" dirty="0"/>
                    </a:p>
                  </a:txBody>
                  <a:tcPr/>
                </a:tc>
                <a:tc>
                  <a:txBody>
                    <a:bodyPr/>
                    <a:lstStyle/>
                    <a:p>
                      <a:r>
                        <a:rPr lang="tr-TR" sz="1200" dirty="0"/>
                        <a:t>1/13</a:t>
                      </a:r>
                    </a:p>
                  </a:txBody>
                  <a:tcPr/>
                </a:tc>
                <a:extLst>
                  <a:ext uri="{0D108BD9-81ED-4DB2-BD59-A6C34878D82A}">
                    <a16:rowId xmlns:a16="http://schemas.microsoft.com/office/drawing/2014/main" val="10009"/>
                  </a:ext>
                </a:extLst>
              </a:tr>
              <a:tr h="370840">
                <a:tc>
                  <a:txBody>
                    <a:bodyPr/>
                    <a:lstStyle/>
                    <a:p>
                      <a:r>
                        <a:rPr lang="tr-TR" sz="1200" dirty="0"/>
                        <a:t>11.</a:t>
                      </a:r>
                      <a:r>
                        <a:rPr lang="tr-TR" sz="1200" baseline="0" dirty="0"/>
                        <a:t> Sınıf Şube Sayısı</a:t>
                      </a:r>
                      <a:r>
                        <a:rPr lang="tr-TR" sz="1200" dirty="0"/>
                        <a:t>/ Öğrenci Sayısı</a:t>
                      </a:r>
                    </a:p>
                    <a:p>
                      <a:endParaRPr lang="tr-TR" sz="1200" dirty="0"/>
                    </a:p>
                  </a:txBody>
                  <a:tcPr/>
                </a:tc>
                <a:tc>
                  <a:txBody>
                    <a:bodyPr/>
                    <a:lstStyle/>
                    <a:p>
                      <a:r>
                        <a:rPr lang="tr-TR" sz="1200" baseline="0" dirty="0"/>
                        <a:t>2/17</a:t>
                      </a:r>
                      <a:endParaRPr lang="tr-TR" sz="1200" dirty="0"/>
                    </a:p>
                  </a:txBody>
                  <a:tcPr/>
                </a:tc>
                <a:extLst>
                  <a:ext uri="{0D108BD9-81ED-4DB2-BD59-A6C34878D82A}">
                    <a16:rowId xmlns:a16="http://schemas.microsoft.com/office/drawing/2014/main" val="10010"/>
                  </a:ext>
                </a:extLst>
              </a:tr>
              <a:tr h="370840">
                <a:tc>
                  <a:txBody>
                    <a:bodyPr/>
                    <a:lstStyle/>
                    <a:p>
                      <a:r>
                        <a:rPr lang="tr-TR" sz="1200" dirty="0"/>
                        <a:t>12.</a:t>
                      </a:r>
                      <a:r>
                        <a:rPr lang="tr-TR" sz="1200" baseline="0" dirty="0"/>
                        <a:t> Sınıf Şube Sayısı</a:t>
                      </a:r>
                      <a:r>
                        <a:rPr lang="tr-TR" sz="1200" dirty="0"/>
                        <a:t>/ Öğrenci Sayısı</a:t>
                      </a:r>
                    </a:p>
                  </a:txBody>
                  <a:tcPr/>
                </a:tc>
                <a:tc>
                  <a:txBody>
                    <a:bodyPr/>
                    <a:lstStyle/>
                    <a:p>
                      <a:r>
                        <a:rPr lang="tr-TR" sz="1200" baseline="0"/>
                        <a:t>2/13</a:t>
                      </a:r>
                      <a:endParaRPr lang="tr-TR" sz="1200" dirty="0"/>
                    </a:p>
                  </a:txBody>
                  <a:tcPr/>
                </a:tc>
                <a:extLst>
                  <a:ext uri="{0D108BD9-81ED-4DB2-BD59-A6C34878D82A}">
                    <a16:rowId xmlns:a16="http://schemas.microsoft.com/office/drawing/2014/main" val="10011"/>
                  </a:ext>
                </a:extLst>
              </a:tr>
              <a:tr h="370840">
                <a:tc>
                  <a:txBody>
                    <a:bodyPr/>
                    <a:lstStyle/>
                    <a:p>
                      <a:r>
                        <a:rPr lang="tr-TR" sz="1200" dirty="0"/>
                        <a:t>Toplam Kız Öğrenci Sayısı</a:t>
                      </a:r>
                    </a:p>
                  </a:txBody>
                  <a:tcPr/>
                </a:tc>
                <a:tc>
                  <a:txBody>
                    <a:bodyPr/>
                    <a:lstStyle/>
                    <a:p>
                      <a:r>
                        <a:rPr lang="tr-TR" sz="1200" dirty="0"/>
                        <a:t>29</a:t>
                      </a:r>
                    </a:p>
                  </a:txBody>
                  <a:tcPr/>
                </a:tc>
                <a:extLst>
                  <a:ext uri="{0D108BD9-81ED-4DB2-BD59-A6C34878D82A}">
                    <a16:rowId xmlns:a16="http://schemas.microsoft.com/office/drawing/2014/main" val="10012"/>
                  </a:ext>
                </a:extLst>
              </a:tr>
              <a:tr h="370840">
                <a:tc>
                  <a:txBody>
                    <a:bodyPr/>
                    <a:lstStyle/>
                    <a:p>
                      <a:r>
                        <a:rPr lang="tr-TR" sz="1200" dirty="0"/>
                        <a:t>Toplam</a:t>
                      </a:r>
                      <a:r>
                        <a:rPr lang="tr-TR" sz="1200" baseline="0" dirty="0"/>
                        <a:t> Erkek Öğrenci Sayısı</a:t>
                      </a:r>
                      <a:endParaRPr lang="tr-TR" sz="1200" dirty="0"/>
                    </a:p>
                  </a:txBody>
                  <a:tcPr/>
                </a:tc>
                <a:tc>
                  <a:txBody>
                    <a:bodyPr/>
                    <a:lstStyle/>
                    <a:p>
                      <a:r>
                        <a:rPr lang="tr-TR" sz="1200" dirty="0"/>
                        <a:t>36</a:t>
                      </a:r>
                    </a:p>
                  </a:txBody>
                  <a:tcPr/>
                </a:tc>
                <a:extLst>
                  <a:ext uri="{0D108BD9-81ED-4DB2-BD59-A6C34878D82A}">
                    <a16:rowId xmlns:a16="http://schemas.microsoft.com/office/drawing/2014/main" val="10013"/>
                  </a:ext>
                </a:extLst>
              </a:tr>
              <a:tr h="370840">
                <a:tc>
                  <a:txBody>
                    <a:bodyPr/>
                    <a:lstStyle/>
                    <a:p>
                      <a:r>
                        <a:rPr lang="tr-TR" sz="1200" dirty="0"/>
                        <a:t>Şube</a:t>
                      </a:r>
                      <a:r>
                        <a:rPr lang="tr-TR" sz="1200" baseline="0" dirty="0"/>
                        <a:t> Başına Düşen Öğrenci Sayısı</a:t>
                      </a:r>
                      <a:endParaRPr lang="tr-TR" sz="1200" dirty="0"/>
                    </a:p>
                  </a:txBody>
                  <a:tcPr/>
                </a:tc>
                <a:tc>
                  <a:txBody>
                    <a:bodyPr/>
                    <a:lstStyle/>
                    <a:p>
                      <a:r>
                        <a:rPr lang="tr-TR" sz="1200" dirty="0"/>
                        <a:t>11</a:t>
                      </a:r>
                    </a:p>
                  </a:txBody>
                  <a:tcPr/>
                </a:tc>
                <a:extLst>
                  <a:ext uri="{0D108BD9-81ED-4DB2-BD59-A6C34878D82A}">
                    <a16:rowId xmlns:a16="http://schemas.microsoft.com/office/drawing/2014/main" val="10014"/>
                  </a:ext>
                </a:extLst>
              </a:tr>
              <a:tr h="370840">
                <a:tc>
                  <a:txBody>
                    <a:bodyPr/>
                    <a:lstStyle/>
                    <a:p>
                      <a:endParaRPr lang="tr-TR" sz="1200" dirty="0"/>
                    </a:p>
                  </a:txBody>
                  <a:tcPr/>
                </a:tc>
                <a:tc>
                  <a:txBody>
                    <a:bodyPr/>
                    <a:lstStyle/>
                    <a:p>
                      <a:endParaRPr lang="tr-TR" sz="1200" dirty="0"/>
                    </a:p>
                  </a:txBody>
                  <a:tcPr/>
                </a:tc>
                <a:extLst>
                  <a:ext uri="{0D108BD9-81ED-4DB2-BD59-A6C34878D82A}">
                    <a16:rowId xmlns:a16="http://schemas.microsoft.com/office/drawing/2014/main" val="10015"/>
                  </a:ext>
                </a:extLst>
              </a:tr>
              <a:tr h="370840">
                <a:tc>
                  <a:txBody>
                    <a:bodyPr/>
                    <a:lstStyle/>
                    <a:p>
                      <a:endParaRPr lang="tr-TR" sz="1200" dirty="0"/>
                    </a:p>
                  </a:txBody>
                  <a:tcPr/>
                </a:tc>
                <a:tc>
                  <a:txBody>
                    <a:bodyPr/>
                    <a:lstStyle/>
                    <a:p>
                      <a:endParaRPr lang="tr-TR" sz="1200" dirty="0"/>
                    </a:p>
                  </a:txBody>
                  <a:tcPr/>
                </a:tc>
                <a:extLst>
                  <a:ext uri="{0D108BD9-81ED-4DB2-BD59-A6C34878D82A}">
                    <a16:rowId xmlns:a16="http://schemas.microsoft.com/office/drawing/2014/main" val="10016"/>
                  </a:ext>
                </a:extLst>
              </a:tr>
            </a:tbl>
          </a:graphicData>
        </a:graphic>
      </p:graphicFrame>
      <p:sp>
        <p:nvSpPr>
          <p:cNvPr id="3" name="7 Metin Yer Tutucusu"/>
          <p:cNvSpPr>
            <a:spLocks noGrp="1"/>
          </p:cNvSpPr>
          <p:nvPr>
            <p:ph type="body" idx="2"/>
          </p:nvPr>
        </p:nvSpPr>
        <p:spPr>
          <a:xfrm>
            <a:off x="1412776" y="265337"/>
            <a:ext cx="5159474" cy="346223"/>
          </a:xfrm>
        </p:spPr>
        <p:txBody>
          <a:bodyPr/>
          <a:lstStyle/>
          <a:p>
            <a:r>
              <a:rPr lang="tr-TR" dirty="0"/>
              <a:t>Öğretmen , Öğrenci ve Sınıflara İlişkin istatistikler</a:t>
            </a:r>
          </a:p>
        </p:txBody>
      </p:sp>
      <p:pic>
        <p:nvPicPr>
          <p:cNvPr id="7" name="Resim 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987338"/>
            <a:ext cx="2198404" cy="2144502"/>
          </a:xfrm>
          <a:prstGeom prst="rect">
            <a:avLst/>
          </a:prstGeom>
        </p:spPr>
      </p:pic>
      <p:sp>
        <p:nvSpPr>
          <p:cNvPr id="8" name="2 Metin Yer Tutucusu"/>
          <p:cNvSpPr txBox="1">
            <a:spLocks/>
          </p:cNvSpPr>
          <p:nvPr/>
        </p:nvSpPr>
        <p:spPr>
          <a:xfrm rot="16200000">
            <a:off x="-1673656" y="5013964"/>
            <a:ext cx="5544619" cy="1348324"/>
          </a:xfrm>
          <a:prstGeom prst="rect">
            <a:avLst/>
          </a:prstGeom>
        </p:spPr>
        <p:txBody>
          <a:bodyPr vert="horz">
            <a:normAutofit/>
          </a:bodyPr>
          <a:lstStyle>
            <a:lvl1pPr marL="0" indent="0" algn="l" rtl="0" eaLnBrk="1" latinLnBrk="0" hangingPunct="1">
              <a:spcBef>
                <a:spcPct val="20000"/>
              </a:spcBef>
              <a:spcAft>
                <a:spcPts val="1000"/>
              </a:spcAft>
              <a:buClr>
                <a:schemeClr val="accent1"/>
              </a:buClr>
              <a:buSzPct val="85000"/>
              <a:buFont typeface="Wingdings 2"/>
              <a:buNone/>
              <a:defRPr kumimoji="0" sz="1600" kern="1200">
                <a:solidFill>
                  <a:srgbClr val="FFFFFF"/>
                </a:solidFill>
                <a:latin typeface="+mn-lt"/>
                <a:ea typeface="+mn-ea"/>
                <a:cs typeface="+mn-cs"/>
              </a:defRPr>
            </a:lvl1pPr>
            <a:lvl2pPr marL="548640" indent="-274320" algn="l" rtl="0" eaLnBrk="1" latinLnBrk="0" hangingPunct="1">
              <a:spcBef>
                <a:spcPct val="20000"/>
              </a:spcBef>
              <a:buClr>
                <a:schemeClr val="accent2"/>
              </a:buClr>
              <a:buSzPct val="70000"/>
              <a:buFont typeface="Wingdings"/>
              <a:buNone/>
              <a:defRPr kumimoji="0" sz="1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None/>
              <a:defRPr kumimoji="0" sz="1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None/>
              <a:defRPr kumimoji="0" sz="9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None/>
              <a:defRPr kumimoji="0" sz="9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lgn="ctr"/>
            <a:r>
              <a:rPr lang="tr-TR" dirty="0"/>
              <a:t>OVACUMA ÇOK PROGRAMLI ANADOLU LİSESİ</a:t>
            </a:r>
          </a:p>
          <a:p>
            <a:pPr algn="ctr"/>
            <a:r>
              <a:rPr lang="tr-TR" dirty="0"/>
              <a:t> 2019-2020  EĞİTİM – ÖĞRETİM YILI </a:t>
            </a:r>
          </a:p>
          <a:p>
            <a:pPr algn="ctr"/>
            <a:r>
              <a:rPr lang="tr-TR" dirty="0"/>
              <a:t>BRİFİNG DOSYASI</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7 Metin Yer Tutucusu"/>
          <p:cNvSpPr>
            <a:spLocks noGrp="1"/>
          </p:cNvSpPr>
          <p:nvPr>
            <p:ph type="body" idx="2"/>
          </p:nvPr>
        </p:nvSpPr>
        <p:spPr>
          <a:xfrm>
            <a:off x="1412776" y="265337"/>
            <a:ext cx="5159474" cy="346223"/>
          </a:xfrm>
        </p:spPr>
        <p:txBody>
          <a:bodyPr/>
          <a:lstStyle/>
          <a:p>
            <a:r>
              <a:rPr lang="tr-TR" dirty="0"/>
              <a:t>Öğretmen Bilgileri ve Branşlara Göre Dağılımları</a:t>
            </a:r>
          </a:p>
        </p:txBody>
      </p:sp>
      <p:graphicFrame>
        <p:nvGraphicFramePr>
          <p:cNvPr id="5" name="4 İçerik Yer Tutucusu"/>
          <p:cNvGraphicFramePr>
            <a:graphicFrameLocks noGrp="1"/>
          </p:cNvGraphicFramePr>
          <p:nvPr>
            <p:ph sz="quarter" idx="1"/>
            <p:extLst>
              <p:ext uri="{D42A27DB-BD31-4B8C-83A1-F6EECF244321}">
                <p14:modId xmlns:p14="http://schemas.microsoft.com/office/powerpoint/2010/main" val="4186386367"/>
              </p:ext>
            </p:extLst>
          </p:nvPr>
        </p:nvGraphicFramePr>
        <p:xfrm>
          <a:off x="2348880" y="914400"/>
          <a:ext cx="4223370" cy="5210810"/>
        </p:xfrm>
        <a:graphic>
          <a:graphicData uri="http://schemas.openxmlformats.org/drawingml/2006/table">
            <a:tbl>
              <a:tblPr firstRow="1" bandRow="1">
                <a:tableStyleId>{5C22544A-7EE6-4342-B048-85BDC9FD1C3A}</a:tableStyleId>
              </a:tblPr>
              <a:tblGrid>
                <a:gridCol w="216024">
                  <a:extLst>
                    <a:ext uri="{9D8B030D-6E8A-4147-A177-3AD203B41FA5}">
                      <a16:colId xmlns:a16="http://schemas.microsoft.com/office/drawing/2014/main" val="20000"/>
                    </a:ext>
                  </a:extLst>
                </a:gridCol>
                <a:gridCol w="1045332">
                  <a:extLst>
                    <a:ext uri="{9D8B030D-6E8A-4147-A177-3AD203B41FA5}">
                      <a16:colId xmlns:a16="http://schemas.microsoft.com/office/drawing/2014/main" val="20001"/>
                    </a:ext>
                  </a:extLst>
                </a:gridCol>
                <a:gridCol w="1481007">
                  <a:extLst>
                    <a:ext uri="{9D8B030D-6E8A-4147-A177-3AD203B41FA5}">
                      <a16:colId xmlns:a16="http://schemas.microsoft.com/office/drawing/2014/main" val="20002"/>
                    </a:ext>
                  </a:extLst>
                </a:gridCol>
                <a:gridCol w="1481007">
                  <a:extLst>
                    <a:ext uri="{9D8B030D-6E8A-4147-A177-3AD203B41FA5}">
                      <a16:colId xmlns:a16="http://schemas.microsoft.com/office/drawing/2014/main" val="20003"/>
                    </a:ext>
                  </a:extLst>
                </a:gridCol>
              </a:tblGrid>
              <a:tr h="129208">
                <a:tc>
                  <a:txBody>
                    <a:bodyPr/>
                    <a:lstStyle/>
                    <a:p>
                      <a:endParaRPr lang="tr-TR" dirty="0"/>
                    </a:p>
                  </a:txBody>
                  <a:tcPr/>
                </a:tc>
                <a:tc>
                  <a:txBody>
                    <a:bodyPr/>
                    <a:lstStyle/>
                    <a:p>
                      <a:endParaRPr lang="tr-TR" dirty="0"/>
                    </a:p>
                  </a:txBody>
                  <a:tcPr/>
                </a:tc>
                <a:tc>
                  <a:txBody>
                    <a:bodyPr/>
                    <a:lstStyle/>
                    <a:p>
                      <a:endParaRPr lang="tr-TR" dirty="0"/>
                    </a:p>
                  </a:txBody>
                  <a:tcPr/>
                </a:tc>
                <a:tc>
                  <a:txBody>
                    <a:bodyPr/>
                    <a:lstStyle/>
                    <a:p>
                      <a:endParaRPr lang="tr-TR" dirty="0"/>
                    </a:p>
                  </a:txBody>
                  <a:tcPr/>
                </a:tc>
                <a:extLst>
                  <a:ext uri="{0D108BD9-81ED-4DB2-BD59-A6C34878D82A}">
                    <a16:rowId xmlns:a16="http://schemas.microsoft.com/office/drawing/2014/main" val="10000"/>
                  </a:ext>
                </a:extLst>
              </a:tr>
              <a:tr h="339512">
                <a:tc>
                  <a:txBody>
                    <a:bodyPr/>
                    <a:lstStyle/>
                    <a:p>
                      <a:pPr algn="ctr" fontAlgn="b"/>
                      <a:r>
                        <a:rPr lang="tr-TR" sz="1100" b="1" i="0" u="none" strike="noStrike" dirty="0">
                          <a:solidFill>
                            <a:srgbClr val="000000"/>
                          </a:solidFill>
                          <a:latin typeface="Calibri"/>
                        </a:rPr>
                        <a:t>S.N.</a:t>
                      </a:r>
                    </a:p>
                  </a:txBody>
                  <a:tcPr marL="9525" marR="9525" marT="9525" marB="0" anchor="b"/>
                </a:tc>
                <a:tc>
                  <a:txBody>
                    <a:bodyPr/>
                    <a:lstStyle/>
                    <a:p>
                      <a:pPr algn="ctr" fontAlgn="b"/>
                      <a:r>
                        <a:rPr lang="tr-TR" sz="1100" b="1" i="0" u="none" strike="noStrike">
                          <a:solidFill>
                            <a:srgbClr val="000000"/>
                          </a:solidFill>
                          <a:latin typeface="Calibri"/>
                        </a:rPr>
                        <a:t>Öğretmen Adı Soyadı</a:t>
                      </a:r>
                    </a:p>
                  </a:txBody>
                  <a:tcPr marL="9525" marR="9525" marT="9525" marB="0" anchor="b"/>
                </a:tc>
                <a:tc>
                  <a:txBody>
                    <a:bodyPr/>
                    <a:lstStyle/>
                    <a:p>
                      <a:pPr algn="ctr" fontAlgn="b"/>
                      <a:r>
                        <a:rPr lang="tr-TR" sz="1100" b="1" i="0" u="none" strike="noStrike">
                          <a:solidFill>
                            <a:srgbClr val="000000"/>
                          </a:solidFill>
                          <a:latin typeface="Calibri"/>
                        </a:rPr>
                        <a:t>Branşı</a:t>
                      </a:r>
                    </a:p>
                  </a:txBody>
                  <a:tcPr marL="9525" marR="9525" marT="9525" marB="0" anchor="b"/>
                </a:tc>
                <a:tc>
                  <a:txBody>
                    <a:bodyPr/>
                    <a:lstStyle/>
                    <a:p>
                      <a:pPr algn="ctr" fontAlgn="b"/>
                      <a:r>
                        <a:rPr lang="tr-TR" sz="1100" b="1" i="0" u="none" strike="noStrike" dirty="0">
                          <a:solidFill>
                            <a:srgbClr val="000000"/>
                          </a:solidFill>
                          <a:latin typeface="Calibri"/>
                        </a:rPr>
                        <a:t>Açıklama </a:t>
                      </a:r>
                    </a:p>
                  </a:txBody>
                  <a:tcPr marL="9525" marR="9525" marT="9525" marB="0" anchor="b"/>
                </a:tc>
                <a:extLst>
                  <a:ext uri="{0D108BD9-81ED-4DB2-BD59-A6C34878D82A}">
                    <a16:rowId xmlns:a16="http://schemas.microsoft.com/office/drawing/2014/main" val="10001"/>
                  </a:ext>
                </a:extLst>
              </a:tr>
              <a:tr h="370840">
                <a:tc>
                  <a:txBody>
                    <a:bodyPr/>
                    <a:lstStyle/>
                    <a:p>
                      <a:pPr marL="228600" indent="-228600" algn="ctr" fontAlgn="b">
                        <a:buFont typeface="+mj-lt"/>
                        <a:buNone/>
                      </a:pPr>
                      <a:r>
                        <a:rPr lang="tr-TR" sz="1200" b="0" i="0" u="none" strike="noStrike" dirty="0">
                          <a:solidFill>
                            <a:srgbClr val="000000"/>
                          </a:solidFill>
                          <a:latin typeface="Calibri"/>
                        </a:rPr>
                        <a:t>1</a:t>
                      </a:r>
                    </a:p>
                  </a:txBody>
                  <a:tcPr marL="9525" marR="9525" marT="9525" marB="0" anchor="b"/>
                </a:tc>
                <a:tc>
                  <a:txBody>
                    <a:bodyPr/>
                    <a:lstStyle/>
                    <a:p>
                      <a:pPr algn="l" fontAlgn="ctr"/>
                      <a:r>
                        <a:rPr lang="tr-TR" sz="900" b="0" i="0" u="none" strike="noStrike" dirty="0">
                          <a:solidFill>
                            <a:srgbClr val="000000"/>
                          </a:solidFill>
                          <a:effectLst/>
                          <a:latin typeface="Verdana"/>
                        </a:rPr>
                        <a:t>YAVUZ MALKOÇ</a:t>
                      </a:r>
                    </a:p>
                  </a:txBody>
                  <a:tcPr marL="9525" marR="9525" marT="9525" marB="0" anchor="ctr"/>
                </a:tc>
                <a:tc>
                  <a:txBody>
                    <a:bodyPr/>
                    <a:lstStyle/>
                    <a:p>
                      <a:pPr algn="ctr" fontAlgn="ctr"/>
                      <a:r>
                        <a:rPr lang="tr-TR" sz="900" b="0" i="0" u="none" strike="noStrike">
                          <a:solidFill>
                            <a:srgbClr val="000000"/>
                          </a:solidFill>
                          <a:latin typeface="Calibri"/>
                        </a:rPr>
                        <a:t>Okul Müdürü</a:t>
                      </a:r>
                    </a:p>
                  </a:txBody>
                  <a:tcPr marL="9525" marR="9525" marT="9525" marB="0" anchor="ctr"/>
                </a:tc>
                <a:tc>
                  <a:txBody>
                    <a:bodyPr/>
                    <a:lstStyle/>
                    <a:p>
                      <a:pPr algn="l" fontAlgn="b"/>
                      <a:endParaRPr lang="tr-TR" sz="1200" b="0"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val="10002"/>
                  </a:ext>
                </a:extLst>
              </a:tr>
              <a:tr h="370840">
                <a:tc>
                  <a:txBody>
                    <a:bodyPr/>
                    <a:lstStyle/>
                    <a:p>
                      <a:pPr marL="228600" indent="-228600" algn="ctr" fontAlgn="b">
                        <a:buFont typeface="+mj-lt"/>
                        <a:buNone/>
                      </a:pPr>
                      <a:r>
                        <a:rPr lang="tr-TR" sz="1200" b="0" i="0" u="none" strike="noStrike" dirty="0">
                          <a:solidFill>
                            <a:srgbClr val="000000"/>
                          </a:solidFill>
                          <a:latin typeface="Calibri"/>
                        </a:rPr>
                        <a:t>2</a:t>
                      </a:r>
                    </a:p>
                  </a:txBody>
                  <a:tcPr marL="9525" marR="9525" marT="9525" marB="0" anchor="b"/>
                </a:tc>
                <a:tc>
                  <a:txBody>
                    <a:bodyPr/>
                    <a:lstStyle/>
                    <a:p>
                      <a:pPr algn="l" fontAlgn="ctr"/>
                      <a:r>
                        <a:rPr lang="tr-TR" sz="900" b="0" i="0" u="none" strike="noStrike" dirty="0">
                          <a:solidFill>
                            <a:srgbClr val="000000"/>
                          </a:solidFill>
                          <a:effectLst/>
                          <a:latin typeface="Verdana"/>
                        </a:rPr>
                        <a:t>AYÇA</a:t>
                      </a:r>
                      <a:r>
                        <a:rPr lang="tr-TR" sz="900" b="0" i="0" u="none" strike="noStrike" baseline="0" dirty="0">
                          <a:solidFill>
                            <a:srgbClr val="000000"/>
                          </a:solidFill>
                          <a:effectLst/>
                          <a:latin typeface="Verdana"/>
                        </a:rPr>
                        <a:t> TAŞBAŞ</a:t>
                      </a:r>
                      <a:endParaRPr lang="tr-TR" sz="900" b="0" i="0" u="none" strike="noStrike" dirty="0">
                        <a:solidFill>
                          <a:srgbClr val="000000"/>
                        </a:solidFill>
                        <a:effectLst/>
                        <a:latin typeface="Verdana"/>
                      </a:endParaRPr>
                    </a:p>
                  </a:txBody>
                  <a:tcPr marL="9525" marR="9525" marT="9525" marB="0" anchor="ctr"/>
                </a:tc>
                <a:tc>
                  <a:txBody>
                    <a:bodyPr/>
                    <a:lstStyle/>
                    <a:p>
                      <a:pPr algn="ctr" fontAlgn="ctr"/>
                      <a:r>
                        <a:rPr lang="tr-TR" sz="800" b="0" i="0" u="none" strike="noStrike">
                          <a:solidFill>
                            <a:srgbClr val="000000"/>
                          </a:solidFill>
                          <a:latin typeface="Calibri"/>
                        </a:rPr>
                        <a:t>Md. Yardımcısı</a:t>
                      </a:r>
                    </a:p>
                  </a:txBody>
                  <a:tcPr marL="9525" marR="9525" marT="9525" marB="0" anchor="ctr"/>
                </a:tc>
                <a:tc>
                  <a:txBody>
                    <a:bodyPr/>
                    <a:lstStyle/>
                    <a:p>
                      <a:pPr algn="l" fontAlgn="b"/>
                      <a:endParaRPr lang="tr-TR" sz="1200" b="0"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val="10003"/>
                  </a:ext>
                </a:extLst>
              </a:tr>
              <a:tr h="370840">
                <a:tc>
                  <a:txBody>
                    <a:bodyPr/>
                    <a:lstStyle/>
                    <a:p>
                      <a:pPr marL="228600" indent="-228600" algn="ctr" fontAlgn="b">
                        <a:buFont typeface="+mj-lt"/>
                        <a:buNone/>
                      </a:pPr>
                      <a:r>
                        <a:rPr lang="tr-TR" sz="1200" b="0" i="0" u="none" strike="noStrike" dirty="0">
                          <a:solidFill>
                            <a:srgbClr val="000000"/>
                          </a:solidFill>
                          <a:latin typeface="Calibri"/>
                        </a:rPr>
                        <a:t>3</a:t>
                      </a:r>
                    </a:p>
                  </a:txBody>
                  <a:tcPr marL="9525" marR="9525" marT="9525" marB="0" anchor="b"/>
                </a:tc>
                <a:tc>
                  <a:txBody>
                    <a:bodyPr/>
                    <a:lstStyle/>
                    <a:p>
                      <a:pPr algn="l" fontAlgn="ctr"/>
                      <a:r>
                        <a:rPr lang="tr-TR" sz="900" b="0" i="0" u="none" strike="noStrike" dirty="0">
                          <a:solidFill>
                            <a:srgbClr val="000000"/>
                          </a:solidFill>
                          <a:effectLst/>
                          <a:latin typeface="Verdana"/>
                        </a:rPr>
                        <a:t>AHMET</a:t>
                      </a:r>
                      <a:r>
                        <a:rPr lang="tr-TR" sz="900" b="0" i="0" u="none" strike="noStrike" baseline="0" dirty="0">
                          <a:solidFill>
                            <a:srgbClr val="000000"/>
                          </a:solidFill>
                          <a:effectLst/>
                          <a:latin typeface="Verdana"/>
                        </a:rPr>
                        <a:t> ÖZSÖNMEZ</a:t>
                      </a:r>
                      <a:endParaRPr lang="tr-TR" sz="900" b="0" i="0" u="none" strike="noStrike" dirty="0">
                        <a:solidFill>
                          <a:srgbClr val="000000"/>
                        </a:solidFill>
                        <a:effectLst/>
                        <a:latin typeface="Verdana"/>
                      </a:endParaRPr>
                    </a:p>
                  </a:txBody>
                  <a:tcPr marL="9525" marR="9525" marT="9525" marB="0" anchor="ctr"/>
                </a:tc>
                <a:tc>
                  <a:txBody>
                    <a:bodyPr/>
                    <a:lstStyle/>
                    <a:p>
                      <a:pPr algn="ctr" fontAlgn="ctr"/>
                      <a:r>
                        <a:rPr lang="tr-TR" sz="800" b="0" i="0" u="none" strike="noStrike" dirty="0">
                          <a:solidFill>
                            <a:srgbClr val="000000"/>
                          </a:solidFill>
                          <a:latin typeface="Calibri"/>
                        </a:rPr>
                        <a:t>Coğrafya</a:t>
                      </a:r>
                    </a:p>
                    <a:p>
                      <a:pPr algn="ctr" fontAlgn="ctr"/>
                      <a:endParaRPr lang="tr-TR" sz="800" b="0" i="0" u="none" strike="noStrike" dirty="0">
                        <a:solidFill>
                          <a:srgbClr val="000000"/>
                        </a:solidFill>
                        <a:latin typeface="Calibri"/>
                      </a:endParaRPr>
                    </a:p>
                  </a:txBody>
                  <a:tcPr marL="9525" marR="9525" marT="9525" marB="0" anchor="ctr"/>
                </a:tc>
                <a:tc>
                  <a:txBody>
                    <a:bodyPr/>
                    <a:lstStyle/>
                    <a:p>
                      <a:pPr algn="l" fontAlgn="b"/>
                      <a:endParaRPr lang="tr-TR" sz="1200" b="0"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val="10004"/>
                  </a:ext>
                </a:extLst>
              </a:tr>
              <a:tr h="370840">
                <a:tc>
                  <a:txBody>
                    <a:bodyPr/>
                    <a:lstStyle/>
                    <a:p>
                      <a:pPr marL="228600" indent="-228600" algn="ctr" fontAlgn="b">
                        <a:buFont typeface="+mj-lt"/>
                        <a:buNone/>
                      </a:pPr>
                      <a:r>
                        <a:rPr lang="tr-TR" sz="1200" b="0" i="0" u="none" strike="noStrike" dirty="0">
                          <a:solidFill>
                            <a:srgbClr val="000000"/>
                          </a:solidFill>
                          <a:latin typeface="Calibri"/>
                        </a:rPr>
                        <a:t>4</a:t>
                      </a:r>
                    </a:p>
                  </a:txBody>
                  <a:tcPr marL="9525" marR="9525" marT="9525" marB="0" anchor="b"/>
                </a:tc>
                <a:tc>
                  <a:txBody>
                    <a:bodyPr/>
                    <a:lstStyle/>
                    <a:p>
                      <a:pPr algn="l" fontAlgn="ctr"/>
                      <a:r>
                        <a:rPr lang="tr-TR" sz="900" b="0" i="0" u="none" strike="noStrike" dirty="0">
                          <a:solidFill>
                            <a:srgbClr val="000000"/>
                          </a:solidFill>
                          <a:effectLst/>
                          <a:latin typeface="Verdana"/>
                        </a:rPr>
                        <a:t>MERVE ÇAVUŞ</a:t>
                      </a:r>
                    </a:p>
                  </a:txBody>
                  <a:tcPr marL="9525" marR="9525" marT="9525" marB="0" anchor="ctr"/>
                </a:tc>
                <a:tc>
                  <a:txBody>
                    <a:bodyPr/>
                    <a:lstStyle/>
                    <a:p>
                      <a:pPr algn="ctr" fontAlgn="ctr"/>
                      <a:r>
                        <a:rPr lang="tr-TR" sz="900" b="0" i="0" u="none" strike="noStrike" dirty="0">
                          <a:solidFill>
                            <a:srgbClr val="000000"/>
                          </a:solidFill>
                          <a:latin typeface="Calibri"/>
                        </a:rPr>
                        <a:t>Din Kültürü  ve Ahlak Bilgisi</a:t>
                      </a:r>
                    </a:p>
                  </a:txBody>
                  <a:tcPr marL="9525" marR="9525" marT="9525" marB="0" anchor="ctr"/>
                </a:tc>
                <a:tc>
                  <a:txBody>
                    <a:bodyPr/>
                    <a:lstStyle/>
                    <a:p>
                      <a:pPr algn="l" fontAlgn="b"/>
                      <a:endParaRPr lang="tr-TR" sz="1200" b="0"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val="10005"/>
                  </a:ext>
                </a:extLst>
              </a:tr>
              <a:tr h="370840">
                <a:tc>
                  <a:txBody>
                    <a:bodyPr/>
                    <a:lstStyle/>
                    <a:p>
                      <a:pPr marL="228600" indent="-228600" algn="ctr" fontAlgn="b">
                        <a:buFont typeface="+mj-lt"/>
                        <a:buNone/>
                      </a:pPr>
                      <a:r>
                        <a:rPr lang="tr-TR" sz="1200" b="0" i="0" u="none" strike="noStrike" dirty="0">
                          <a:solidFill>
                            <a:srgbClr val="000000"/>
                          </a:solidFill>
                          <a:latin typeface="Calibri"/>
                        </a:rPr>
                        <a:t>5</a:t>
                      </a:r>
                    </a:p>
                  </a:txBody>
                  <a:tcPr marL="9525" marR="9525" marT="9525" marB="0" anchor="b"/>
                </a:tc>
                <a:tc>
                  <a:txBody>
                    <a:bodyPr/>
                    <a:lstStyle/>
                    <a:p>
                      <a:pPr algn="l" fontAlgn="ctr"/>
                      <a:r>
                        <a:rPr lang="tr-TR" sz="900" b="0" i="0" u="none" strike="noStrike" dirty="0">
                          <a:solidFill>
                            <a:srgbClr val="000000"/>
                          </a:solidFill>
                          <a:effectLst/>
                          <a:latin typeface="Verdana"/>
                        </a:rPr>
                        <a:t>BERİRE</a:t>
                      </a:r>
                      <a:r>
                        <a:rPr lang="tr-TR" sz="900" b="0" i="0" u="none" strike="noStrike" baseline="0" dirty="0">
                          <a:solidFill>
                            <a:srgbClr val="000000"/>
                          </a:solidFill>
                          <a:effectLst/>
                          <a:latin typeface="Verdana"/>
                        </a:rPr>
                        <a:t> GÜNEŞ</a:t>
                      </a:r>
                      <a:endParaRPr lang="tr-TR" sz="900" b="0" i="0" u="none" strike="noStrike" dirty="0">
                        <a:solidFill>
                          <a:srgbClr val="000000"/>
                        </a:solidFill>
                        <a:effectLst/>
                        <a:latin typeface="Verdana"/>
                      </a:endParaRPr>
                    </a:p>
                  </a:txBody>
                  <a:tcPr marL="9525" marR="9525" marT="9525" marB="0" anchor="ctr"/>
                </a:tc>
                <a:tc>
                  <a:txBody>
                    <a:bodyPr/>
                    <a:lstStyle/>
                    <a:p>
                      <a:pPr algn="ctr" fontAlgn="ctr"/>
                      <a:r>
                        <a:rPr lang="tr-TR" sz="900" b="0" i="0" u="none" strike="noStrike" dirty="0">
                          <a:solidFill>
                            <a:srgbClr val="000000"/>
                          </a:solidFill>
                          <a:latin typeface="Calibri"/>
                        </a:rPr>
                        <a:t>Edebiyat</a:t>
                      </a:r>
                    </a:p>
                  </a:txBody>
                  <a:tcPr marL="9525" marR="9525" marT="9525" marB="0" anchor="ctr"/>
                </a:tc>
                <a:tc>
                  <a:txBody>
                    <a:bodyPr/>
                    <a:lstStyle/>
                    <a:p>
                      <a:pPr algn="l" fontAlgn="b"/>
                      <a:endParaRPr lang="tr-TR" sz="1200" b="0"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val="10006"/>
                  </a:ext>
                </a:extLst>
              </a:tr>
              <a:tr h="370840">
                <a:tc>
                  <a:txBody>
                    <a:bodyPr/>
                    <a:lstStyle/>
                    <a:p>
                      <a:pPr marL="228600" indent="-228600" algn="ctr" fontAlgn="b">
                        <a:buFont typeface="+mj-lt"/>
                        <a:buNone/>
                      </a:pPr>
                      <a:r>
                        <a:rPr lang="tr-TR" sz="1200" b="0" i="0" u="none" strike="noStrike" dirty="0">
                          <a:solidFill>
                            <a:srgbClr val="000000"/>
                          </a:solidFill>
                          <a:latin typeface="Calibri"/>
                        </a:rPr>
                        <a:t>6</a:t>
                      </a:r>
                    </a:p>
                  </a:txBody>
                  <a:tcPr marL="9525" marR="9525" marT="9525" marB="0" anchor="b"/>
                </a:tc>
                <a:tc>
                  <a:txBody>
                    <a:bodyPr/>
                    <a:lstStyle/>
                    <a:p>
                      <a:pPr algn="l" fontAlgn="ctr"/>
                      <a:r>
                        <a:rPr lang="tr-TR" sz="900" b="0" i="0" u="none" strike="noStrike">
                          <a:solidFill>
                            <a:srgbClr val="000000"/>
                          </a:solidFill>
                          <a:effectLst/>
                          <a:latin typeface="Verdana"/>
                        </a:rPr>
                        <a:t>ELİF ÖZBULUR</a:t>
                      </a:r>
                    </a:p>
                  </a:txBody>
                  <a:tcPr marL="9525" marR="9525" marT="9525" marB="0" anchor="ctr"/>
                </a:tc>
                <a:tc>
                  <a:txBody>
                    <a:bodyPr/>
                    <a:lstStyle/>
                    <a:p>
                      <a:pPr algn="ctr" fontAlgn="ctr"/>
                      <a:r>
                        <a:rPr lang="tr-TR" sz="900" b="0" i="0" u="none" strike="noStrike" dirty="0">
                          <a:solidFill>
                            <a:srgbClr val="000000"/>
                          </a:solidFill>
                          <a:latin typeface="Calibri"/>
                        </a:rPr>
                        <a:t>Matematik</a:t>
                      </a:r>
                    </a:p>
                  </a:txBody>
                  <a:tcPr marL="9525" marR="9525" marT="9525" marB="0" anchor="ctr"/>
                </a:tc>
                <a:tc>
                  <a:txBody>
                    <a:bodyPr/>
                    <a:lstStyle/>
                    <a:p>
                      <a:pPr algn="l" fontAlgn="b"/>
                      <a:endParaRPr lang="tr-TR" sz="12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07"/>
                  </a:ext>
                </a:extLst>
              </a:tr>
              <a:tr h="370840">
                <a:tc>
                  <a:txBody>
                    <a:bodyPr/>
                    <a:lstStyle/>
                    <a:p>
                      <a:pPr marL="228600" indent="-228600" algn="ctr" fontAlgn="b">
                        <a:buFont typeface="+mj-lt"/>
                        <a:buNone/>
                      </a:pPr>
                      <a:r>
                        <a:rPr lang="tr-TR" sz="1200" b="0" i="0" u="none" strike="noStrike" dirty="0">
                          <a:solidFill>
                            <a:srgbClr val="000000"/>
                          </a:solidFill>
                          <a:latin typeface="Calibri"/>
                        </a:rPr>
                        <a:t>7</a:t>
                      </a:r>
                    </a:p>
                  </a:txBody>
                  <a:tcPr marL="9525" marR="9525" marT="9525" marB="0" anchor="b"/>
                </a:tc>
                <a:tc>
                  <a:txBody>
                    <a:bodyPr/>
                    <a:lstStyle/>
                    <a:p>
                      <a:pPr algn="l" fontAlgn="ctr"/>
                      <a:r>
                        <a:rPr lang="tr-TR" sz="900" b="0" i="0" u="none" strike="noStrike">
                          <a:solidFill>
                            <a:srgbClr val="000000"/>
                          </a:solidFill>
                          <a:effectLst/>
                          <a:latin typeface="Verdana"/>
                        </a:rPr>
                        <a:t>EROL TAŞDELEN</a:t>
                      </a:r>
                    </a:p>
                  </a:txBody>
                  <a:tcPr marL="9525" marR="9525" marT="9525" marB="0" anchor="ctr"/>
                </a:tc>
                <a:tc>
                  <a:txBody>
                    <a:bodyPr/>
                    <a:lstStyle/>
                    <a:p>
                      <a:pPr algn="ctr" fontAlgn="ctr"/>
                      <a:r>
                        <a:rPr lang="tr-TR" sz="900" b="0" i="0" u="none" strike="noStrike" dirty="0">
                          <a:solidFill>
                            <a:srgbClr val="000000"/>
                          </a:solidFill>
                          <a:latin typeface="Calibri"/>
                        </a:rPr>
                        <a:t>Muhasebe</a:t>
                      </a:r>
                      <a:r>
                        <a:rPr lang="tr-TR" sz="900" b="0" i="0" u="none" strike="noStrike" baseline="0" dirty="0">
                          <a:solidFill>
                            <a:srgbClr val="000000"/>
                          </a:solidFill>
                          <a:latin typeface="Calibri"/>
                        </a:rPr>
                        <a:t> ve Finansman</a:t>
                      </a:r>
                      <a:endParaRPr lang="tr-TR" sz="900" b="0" i="0" u="none" strike="noStrike" dirty="0">
                        <a:solidFill>
                          <a:srgbClr val="000000"/>
                        </a:solidFill>
                        <a:latin typeface="Calibri"/>
                      </a:endParaRPr>
                    </a:p>
                  </a:txBody>
                  <a:tcPr marL="9525" marR="9525" marT="9525" marB="0" anchor="ctr"/>
                </a:tc>
                <a:tc>
                  <a:txBody>
                    <a:bodyPr/>
                    <a:lstStyle/>
                    <a:p>
                      <a:pPr algn="l" fontAlgn="b"/>
                      <a:endParaRPr lang="tr-TR" sz="1200" b="0"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val="10008"/>
                  </a:ext>
                </a:extLst>
              </a:tr>
              <a:tr h="370840">
                <a:tc>
                  <a:txBody>
                    <a:bodyPr/>
                    <a:lstStyle/>
                    <a:p>
                      <a:pPr marL="228600" indent="-228600" algn="ctr" fontAlgn="b">
                        <a:buFont typeface="+mj-lt"/>
                        <a:buNone/>
                      </a:pPr>
                      <a:r>
                        <a:rPr lang="tr-TR" sz="1200" b="0" i="0" u="none" strike="noStrike" dirty="0">
                          <a:solidFill>
                            <a:srgbClr val="000000"/>
                          </a:solidFill>
                          <a:latin typeface="Calibri"/>
                        </a:rPr>
                        <a:t>8</a:t>
                      </a:r>
                    </a:p>
                  </a:txBody>
                  <a:tcPr marL="9525" marR="9525" marT="9525" marB="0" anchor="b"/>
                </a:tc>
                <a:tc>
                  <a:txBody>
                    <a:bodyPr/>
                    <a:lstStyle/>
                    <a:p>
                      <a:pPr algn="l" fontAlgn="ctr"/>
                      <a:r>
                        <a:rPr lang="tr-TR" sz="900" b="0" i="0" u="none" strike="noStrike">
                          <a:solidFill>
                            <a:srgbClr val="000000"/>
                          </a:solidFill>
                          <a:effectLst/>
                          <a:latin typeface="Verdana"/>
                        </a:rPr>
                        <a:t>GÜLSÜM PEHLİVAN</a:t>
                      </a:r>
                    </a:p>
                  </a:txBody>
                  <a:tcPr marL="9525" marR="9525" marT="9525" marB="0" anchor="ctr"/>
                </a:tc>
                <a:tc>
                  <a:txBody>
                    <a:bodyPr/>
                    <a:lstStyle/>
                    <a:p>
                      <a:pPr algn="ctr" fontAlgn="ctr"/>
                      <a:r>
                        <a:rPr lang="tr-TR" sz="900" b="0" i="0" u="none" strike="noStrike" dirty="0">
                          <a:solidFill>
                            <a:srgbClr val="000000"/>
                          </a:solidFill>
                          <a:latin typeface="Calibri"/>
                        </a:rPr>
                        <a:t>İHL</a:t>
                      </a:r>
                      <a:r>
                        <a:rPr lang="tr-TR" sz="900" b="0" i="0" u="none" strike="noStrike" baseline="0" dirty="0">
                          <a:solidFill>
                            <a:srgbClr val="000000"/>
                          </a:solidFill>
                          <a:latin typeface="Calibri"/>
                        </a:rPr>
                        <a:t> Meslek Dersleri Öğretmeni</a:t>
                      </a:r>
                      <a:endParaRPr lang="tr-TR" sz="900" b="0" i="0" u="none" strike="noStrike" dirty="0">
                        <a:solidFill>
                          <a:srgbClr val="000000"/>
                        </a:solidFill>
                        <a:latin typeface="Calibri"/>
                      </a:endParaRPr>
                    </a:p>
                  </a:txBody>
                  <a:tcPr marL="9525" marR="9525" marT="9525" marB="0" anchor="ctr"/>
                </a:tc>
                <a:tc>
                  <a:txBody>
                    <a:bodyPr/>
                    <a:lstStyle/>
                    <a:p>
                      <a:pPr algn="l" fontAlgn="b"/>
                      <a:endParaRPr lang="tr-TR" sz="12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09"/>
                  </a:ext>
                </a:extLst>
              </a:tr>
              <a:tr h="370840">
                <a:tc>
                  <a:txBody>
                    <a:bodyPr/>
                    <a:lstStyle/>
                    <a:p>
                      <a:pPr marL="228600" indent="-228600" algn="ctr" fontAlgn="b">
                        <a:buFont typeface="+mj-lt"/>
                        <a:buNone/>
                      </a:pPr>
                      <a:r>
                        <a:rPr lang="tr-TR" sz="1200" b="0" i="0" u="none" strike="noStrike" dirty="0">
                          <a:solidFill>
                            <a:srgbClr val="000000"/>
                          </a:solidFill>
                          <a:latin typeface="Calibri"/>
                        </a:rPr>
                        <a:t>9</a:t>
                      </a:r>
                    </a:p>
                  </a:txBody>
                  <a:tcPr marL="9525" marR="9525" marT="9525" marB="0" anchor="b"/>
                </a:tc>
                <a:tc>
                  <a:txBody>
                    <a:bodyPr/>
                    <a:lstStyle/>
                    <a:p>
                      <a:pPr algn="l" fontAlgn="ctr"/>
                      <a:r>
                        <a:rPr lang="tr-TR" sz="900" b="0" i="0" u="none" strike="noStrike">
                          <a:solidFill>
                            <a:srgbClr val="000000"/>
                          </a:solidFill>
                          <a:effectLst/>
                          <a:latin typeface="Verdana"/>
                        </a:rPr>
                        <a:t>HAVVA ERGİN</a:t>
                      </a:r>
                    </a:p>
                  </a:txBody>
                  <a:tcPr marL="9525" marR="9525" marT="9525" marB="0" anchor="ctr"/>
                </a:tc>
                <a:tc>
                  <a:txBody>
                    <a:bodyPr/>
                    <a:lstStyle/>
                    <a:p>
                      <a:pPr algn="ctr" fontAlgn="ctr"/>
                      <a:r>
                        <a:rPr lang="tr-TR" sz="900" b="0" i="0" u="none" strike="noStrike" dirty="0">
                          <a:solidFill>
                            <a:srgbClr val="000000"/>
                          </a:solidFill>
                          <a:latin typeface="Calibri"/>
                        </a:rPr>
                        <a:t>Çocuk Gelişimi ve Eğitimi</a:t>
                      </a:r>
                    </a:p>
                  </a:txBody>
                  <a:tcPr marL="9525" marR="9525" marT="9525" marB="0" anchor="ctr"/>
                </a:tc>
                <a:tc>
                  <a:txBody>
                    <a:bodyPr/>
                    <a:lstStyle/>
                    <a:p>
                      <a:pPr algn="l" fontAlgn="b"/>
                      <a:endParaRPr lang="tr-TR" sz="12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10"/>
                  </a:ext>
                </a:extLst>
              </a:tr>
              <a:tr h="370840">
                <a:tc>
                  <a:txBody>
                    <a:bodyPr/>
                    <a:lstStyle/>
                    <a:p>
                      <a:pPr marL="228600" indent="-228600" algn="ctr" fontAlgn="b">
                        <a:buFont typeface="+mj-lt"/>
                        <a:buNone/>
                      </a:pPr>
                      <a:r>
                        <a:rPr lang="tr-TR" sz="1200" b="0" i="0" u="none" strike="noStrike" dirty="0">
                          <a:solidFill>
                            <a:srgbClr val="000000"/>
                          </a:solidFill>
                          <a:latin typeface="Calibri"/>
                        </a:rPr>
                        <a:t>10</a:t>
                      </a:r>
                    </a:p>
                  </a:txBody>
                  <a:tcPr marL="9525" marR="9525" marT="9525" marB="0" anchor="b"/>
                </a:tc>
                <a:tc>
                  <a:txBody>
                    <a:bodyPr/>
                    <a:lstStyle/>
                    <a:p>
                      <a:pPr algn="l" fontAlgn="ctr"/>
                      <a:r>
                        <a:rPr lang="tr-TR" sz="900" b="0" i="0" u="none" strike="noStrike" dirty="0">
                          <a:solidFill>
                            <a:srgbClr val="000000"/>
                          </a:solidFill>
                          <a:effectLst/>
                          <a:latin typeface="Verdana"/>
                        </a:rPr>
                        <a:t>MUHAMMET ALTEKİN</a:t>
                      </a:r>
                    </a:p>
                    <a:p>
                      <a:pPr algn="l" fontAlgn="ctr"/>
                      <a:endParaRPr lang="tr-TR" sz="900" b="0" i="0" u="none" strike="noStrike" dirty="0">
                        <a:solidFill>
                          <a:srgbClr val="000000"/>
                        </a:solidFill>
                        <a:effectLst/>
                        <a:latin typeface="Verdana"/>
                      </a:endParaRPr>
                    </a:p>
                  </a:txBody>
                  <a:tcPr marL="9525" marR="9525" marT="9525" marB="0" anchor="ctr"/>
                </a:tc>
                <a:tc>
                  <a:txBody>
                    <a:bodyPr/>
                    <a:lstStyle/>
                    <a:p>
                      <a:pPr algn="ctr" fontAlgn="ctr"/>
                      <a:r>
                        <a:rPr lang="tr-TR" sz="900" b="0" i="0" u="none" strike="noStrike" dirty="0">
                          <a:solidFill>
                            <a:srgbClr val="000000"/>
                          </a:solidFill>
                          <a:latin typeface="Calibri"/>
                        </a:rPr>
                        <a:t>Tarih</a:t>
                      </a:r>
                    </a:p>
                    <a:p>
                      <a:pPr algn="ctr" fontAlgn="ctr"/>
                      <a:endParaRPr lang="tr-TR" sz="900" b="0" i="0" u="none" strike="noStrike" dirty="0">
                        <a:solidFill>
                          <a:srgbClr val="000000"/>
                        </a:solidFill>
                        <a:latin typeface="Calibri"/>
                      </a:endParaRPr>
                    </a:p>
                  </a:txBody>
                  <a:tcPr marL="9525" marR="9525" marT="9525" marB="0" anchor="ctr"/>
                </a:tc>
                <a:tc>
                  <a:txBody>
                    <a:bodyPr/>
                    <a:lstStyle/>
                    <a:p>
                      <a:pPr algn="l" fontAlgn="b"/>
                      <a:endParaRPr lang="tr-TR" sz="12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11"/>
                  </a:ext>
                </a:extLst>
              </a:tr>
              <a:tr h="370840">
                <a:tc>
                  <a:txBody>
                    <a:bodyPr/>
                    <a:lstStyle/>
                    <a:p>
                      <a:pPr marL="228600" indent="-228600" algn="ctr" fontAlgn="b">
                        <a:buFont typeface="+mj-lt"/>
                        <a:buNone/>
                      </a:pPr>
                      <a:r>
                        <a:rPr lang="tr-TR" sz="1200" b="0" i="0" u="none" strike="noStrike" dirty="0">
                          <a:solidFill>
                            <a:srgbClr val="000000"/>
                          </a:solidFill>
                          <a:latin typeface="Calibri"/>
                        </a:rPr>
                        <a:t>11</a:t>
                      </a:r>
                    </a:p>
                  </a:txBody>
                  <a:tcPr marL="9525" marR="9525" marT="9525" marB="0" anchor="b"/>
                </a:tc>
                <a:tc>
                  <a:txBody>
                    <a:bodyPr/>
                    <a:lstStyle/>
                    <a:p>
                      <a:r>
                        <a:rPr lang="tr-TR" sz="900" dirty="0"/>
                        <a:t>Şefika</a:t>
                      </a:r>
                      <a:r>
                        <a:rPr lang="tr-TR" sz="900" baseline="0" dirty="0"/>
                        <a:t> AKIN</a:t>
                      </a:r>
                      <a:endParaRPr lang="tr-TR" sz="900" dirty="0"/>
                    </a:p>
                  </a:txBody>
                  <a:tcPr marL="9525" marR="9525" marT="9525" marB="0" anchor="ctr"/>
                </a:tc>
                <a:tc>
                  <a:txBody>
                    <a:bodyPr/>
                    <a:lstStyle/>
                    <a:p>
                      <a:r>
                        <a:rPr lang="tr-TR" sz="900" dirty="0"/>
                        <a:t>Muhasebe ve Finansman</a:t>
                      </a:r>
                    </a:p>
                    <a:p>
                      <a:endParaRPr lang="tr-TR" sz="900" dirty="0"/>
                    </a:p>
                  </a:txBody>
                  <a:tcPr marL="9525" marR="9525" marT="9525" marB="0" anchor="ctr"/>
                </a:tc>
                <a:tc>
                  <a:txBody>
                    <a:bodyPr/>
                    <a:lstStyle/>
                    <a:p>
                      <a:pPr algn="l" fontAlgn="b"/>
                      <a:endParaRPr lang="tr-TR" sz="1200" b="0"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val="10012"/>
                  </a:ext>
                </a:extLst>
              </a:tr>
              <a:tr h="370840">
                <a:tc>
                  <a:txBody>
                    <a:bodyPr/>
                    <a:lstStyle/>
                    <a:p>
                      <a:pPr marL="228600" indent="-228600" algn="ctr" fontAlgn="b">
                        <a:buFont typeface="+mj-lt"/>
                        <a:buNone/>
                      </a:pPr>
                      <a:r>
                        <a:rPr lang="tr-TR" sz="1200" b="0" i="0" u="none" strike="noStrike" dirty="0">
                          <a:solidFill>
                            <a:srgbClr val="000000"/>
                          </a:solidFill>
                          <a:latin typeface="Calibri"/>
                        </a:rPr>
                        <a:t>12</a:t>
                      </a:r>
                    </a:p>
                  </a:txBody>
                  <a:tcPr marL="9525" marR="9525" marT="9525" marB="0" anchor="b"/>
                </a:tc>
                <a:tc>
                  <a:txBody>
                    <a:bodyPr/>
                    <a:lstStyle/>
                    <a:p>
                      <a:pPr algn="l" fontAlgn="ctr"/>
                      <a:r>
                        <a:rPr lang="tr-TR" sz="900" b="0" i="0" u="none" strike="noStrike" dirty="0">
                          <a:solidFill>
                            <a:srgbClr val="000000"/>
                          </a:solidFill>
                          <a:effectLst/>
                          <a:latin typeface="Verdana"/>
                        </a:rPr>
                        <a:t>ZEHRA KORKMAZ</a:t>
                      </a:r>
                    </a:p>
                    <a:p>
                      <a:pPr algn="l" fontAlgn="ctr"/>
                      <a:endParaRPr lang="tr-TR" sz="900" b="0" i="0" u="none" strike="noStrike" dirty="0">
                        <a:solidFill>
                          <a:srgbClr val="000000"/>
                        </a:solidFill>
                        <a:effectLst/>
                        <a:latin typeface="Verdana"/>
                      </a:endParaRPr>
                    </a:p>
                  </a:txBody>
                  <a:tcPr marL="9525" marR="9525" marT="9525" marB="0" anchor="ctr"/>
                </a:tc>
                <a:tc>
                  <a:txBody>
                    <a:bodyPr/>
                    <a:lstStyle/>
                    <a:p>
                      <a:pPr algn="ctr" fontAlgn="b"/>
                      <a:r>
                        <a:rPr lang="tr-TR" sz="1100" b="0" i="0" u="none" strike="noStrike" dirty="0">
                          <a:solidFill>
                            <a:srgbClr val="000000"/>
                          </a:solidFill>
                          <a:latin typeface="Calibri"/>
                        </a:rPr>
                        <a:t>Edebiyat</a:t>
                      </a:r>
                    </a:p>
                    <a:p>
                      <a:pPr algn="ctr" fontAlgn="b"/>
                      <a:endParaRPr lang="tr-TR" sz="1100" b="0" i="0" u="none" strike="noStrike" dirty="0">
                        <a:solidFill>
                          <a:srgbClr val="000000"/>
                        </a:solidFill>
                        <a:latin typeface="Calibri"/>
                      </a:endParaRPr>
                    </a:p>
                  </a:txBody>
                  <a:tcPr marL="9525" marR="9525" marT="9525" marB="0" anchor="b"/>
                </a:tc>
                <a:tc>
                  <a:txBody>
                    <a:bodyPr/>
                    <a:lstStyle/>
                    <a:p>
                      <a:pPr algn="l" fontAlgn="b"/>
                      <a:endParaRPr lang="tr-TR" sz="1200" b="0"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val="10013"/>
                  </a:ext>
                </a:extLst>
              </a:tr>
            </a:tbl>
          </a:graphicData>
        </a:graphic>
      </p:graphicFrame>
      <p:pic>
        <p:nvPicPr>
          <p:cNvPr id="6" name="Resim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987338"/>
            <a:ext cx="2198404" cy="2144502"/>
          </a:xfrm>
          <a:prstGeom prst="rect">
            <a:avLst/>
          </a:prstGeom>
        </p:spPr>
      </p:pic>
      <p:sp>
        <p:nvSpPr>
          <p:cNvPr id="9" name="2 Metin Yer Tutucusu"/>
          <p:cNvSpPr txBox="1">
            <a:spLocks/>
          </p:cNvSpPr>
          <p:nvPr/>
        </p:nvSpPr>
        <p:spPr>
          <a:xfrm rot="16200000">
            <a:off x="-1673656" y="5013964"/>
            <a:ext cx="5544619" cy="1348324"/>
          </a:xfrm>
          <a:prstGeom prst="rect">
            <a:avLst/>
          </a:prstGeom>
        </p:spPr>
        <p:txBody>
          <a:bodyPr vert="horz">
            <a:normAutofit fontScale="85000" lnSpcReduction="20000"/>
          </a:bodyPr>
          <a:lstStyle>
            <a:lvl1pPr marL="0" indent="0" algn="l" rtl="0" eaLnBrk="1" latinLnBrk="0" hangingPunct="1">
              <a:spcBef>
                <a:spcPct val="20000"/>
              </a:spcBef>
              <a:spcAft>
                <a:spcPts val="1000"/>
              </a:spcAft>
              <a:buClr>
                <a:schemeClr val="accent1"/>
              </a:buClr>
              <a:buSzPct val="85000"/>
              <a:buFont typeface="Wingdings 2"/>
              <a:buNone/>
              <a:defRPr kumimoji="0" sz="1600" kern="1200">
                <a:solidFill>
                  <a:srgbClr val="FFFFFF"/>
                </a:solidFill>
                <a:latin typeface="+mn-lt"/>
                <a:ea typeface="+mn-ea"/>
                <a:cs typeface="+mn-cs"/>
              </a:defRPr>
            </a:lvl1pPr>
            <a:lvl2pPr marL="548640" indent="-274320" algn="l" rtl="0" eaLnBrk="1" latinLnBrk="0" hangingPunct="1">
              <a:spcBef>
                <a:spcPct val="20000"/>
              </a:spcBef>
              <a:buClr>
                <a:schemeClr val="accent2"/>
              </a:buClr>
              <a:buSzPct val="70000"/>
              <a:buFont typeface="Wingdings"/>
              <a:buNone/>
              <a:defRPr kumimoji="0" sz="1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None/>
              <a:defRPr kumimoji="0" sz="1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None/>
              <a:defRPr kumimoji="0" sz="9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None/>
              <a:defRPr kumimoji="0" sz="9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lgn="ctr"/>
            <a:r>
              <a:rPr lang="tr-TR" dirty="0"/>
              <a:t>OVACUMA ÇOK PROGRAMLI ANADOLU LİSESİ</a:t>
            </a:r>
          </a:p>
          <a:p>
            <a:pPr lvl="0" algn="ctr">
              <a:spcBef>
                <a:spcPts val="0"/>
              </a:spcBef>
              <a:spcAft>
                <a:spcPts val="0"/>
              </a:spcAft>
              <a:buClrTx/>
              <a:buSzTx/>
            </a:pPr>
            <a:r>
              <a:rPr lang="tr-TR" dirty="0"/>
              <a:t>  </a:t>
            </a:r>
            <a:endParaRPr lang="tr-TR" sz="1800" dirty="0">
              <a:solidFill>
                <a:prstClr val="black"/>
              </a:solidFill>
            </a:endParaRPr>
          </a:p>
          <a:p>
            <a:pPr lvl="0" algn="ctr">
              <a:spcBef>
                <a:spcPts val="0"/>
              </a:spcBef>
              <a:spcAft>
                <a:spcPts val="0"/>
              </a:spcAft>
              <a:buClrTx/>
              <a:buSzTx/>
            </a:pPr>
            <a:r>
              <a:rPr lang="tr-TR" sz="1800" dirty="0">
                <a:solidFill>
                  <a:prstClr val="black"/>
                </a:solidFill>
              </a:rPr>
              <a:t> 2019-2020  EĞİTİM – ÖĞRETİM YILI </a:t>
            </a:r>
          </a:p>
          <a:p>
            <a:pPr algn="ctr"/>
            <a:endParaRPr lang="tr-TR" dirty="0"/>
          </a:p>
          <a:p>
            <a:pPr algn="ctr"/>
            <a:r>
              <a:rPr lang="tr-TR" dirty="0"/>
              <a:t>BRİFİNG DOSYASI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Yer Tutucusu"/>
          <p:cNvSpPr>
            <a:spLocks noGrp="1"/>
          </p:cNvSpPr>
          <p:nvPr>
            <p:ph type="body" idx="1"/>
          </p:nvPr>
        </p:nvSpPr>
        <p:spPr>
          <a:xfrm>
            <a:off x="1026319" y="3657601"/>
            <a:ext cx="4860131" cy="4010743"/>
          </a:xfrm>
        </p:spPr>
        <p:txBody>
          <a:bodyPr>
            <a:normAutofit/>
          </a:bodyPr>
          <a:lstStyle/>
          <a:p>
            <a:pPr algn="l">
              <a:buFont typeface="Arial" pitchFamily="34" charset="0"/>
              <a:buChar char="•"/>
            </a:pPr>
            <a:endParaRPr lang="tr-TR" dirty="0"/>
          </a:p>
          <a:p>
            <a:pPr algn="l">
              <a:buFont typeface="Arial" pitchFamily="34" charset="0"/>
              <a:buChar char="•"/>
            </a:pPr>
            <a:endParaRPr lang="tr-TR" dirty="0"/>
          </a:p>
          <a:p>
            <a:pPr algn="l">
              <a:buFont typeface="Arial" pitchFamily="34" charset="0"/>
              <a:buChar char="•"/>
            </a:pPr>
            <a:r>
              <a:rPr lang="tr-TR" dirty="0"/>
              <a:t>Kurumun </a:t>
            </a:r>
            <a:r>
              <a:rPr lang="tr-TR" dirty="0" err="1"/>
              <a:t>SorunlarI</a:t>
            </a:r>
            <a:endParaRPr lang="tr-TR" dirty="0"/>
          </a:p>
          <a:p>
            <a:pPr algn="l">
              <a:buFont typeface="Arial" pitchFamily="34" charset="0"/>
              <a:buChar char="•"/>
            </a:pPr>
            <a:r>
              <a:rPr lang="tr-TR" dirty="0"/>
              <a:t>Çözüm </a:t>
            </a:r>
            <a:r>
              <a:rPr lang="tr-TR" dirty="0" err="1"/>
              <a:t>Önerİlerİ</a:t>
            </a:r>
            <a:endParaRPr lang="tr-TR" dirty="0"/>
          </a:p>
          <a:p>
            <a:pPr algn="l">
              <a:buFont typeface="Arial" pitchFamily="34" charset="0"/>
              <a:buChar char="•"/>
            </a:pPr>
            <a:r>
              <a:rPr lang="tr-TR" dirty="0"/>
              <a:t>sosyal </a:t>
            </a:r>
            <a:r>
              <a:rPr lang="tr-TR" dirty="0" err="1"/>
              <a:t>faalİyetlerİ</a:t>
            </a:r>
            <a:endParaRPr lang="tr-TR" dirty="0"/>
          </a:p>
          <a:p>
            <a:pPr algn="l">
              <a:buFont typeface="Arial" pitchFamily="34" charset="0"/>
              <a:buChar char="•"/>
            </a:pPr>
            <a:r>
              <a:rPr lang="tr-TR" dirty="0"/>
              <a:t>Kurumun </a:t>
            </a:r>
            <a:r>
              <a:rPr lang="tr-TR" dirty="0" err="1"/>
              <a:t>baŞarILARI</a:t>
            </a:r>
            <a:endParaRPr lang="tr-TR" dirty="0"/>
          </a:p>
          <a:p>
            <a:pPr algn="l">
              <a:buFont typeface="Arial" pitchFamily="34" charset="0"/>
              <a:buChar char="•"/>
            </a:pPr>
            <a:r>
              <a:rPr lang="tr-TR" dirty="0"/>
              <a:t>VELİ PROFİLİ GRAFİKLERİ</a:t>
            </a:r>
          </a:p>
          <a:p>
            <a:pPr algn="l">
              <a:buFont typeface="Arial" pitchFamily="34" charset="0"/>
              <a:buChar char="•"/>
            </a:pPr>
            <a:r>
              <a:rPr lang="tr-TR" dirty="0"/>
              <a:t>FİZİKİ AÇIDAN YAPILAN ÇALIŞMALAR</a:t>
            </a:r>
          </a:p>
          <a:p>
            <a:pPr algn="l"/>
            <a:r>
              <a:rPr lang="tr-TR" dirty="0"/>
              <a:t> </a:t>
            </a:r>
          </a:p>
        </p:txBody>
      </p:sp>
      <p:sp>
        <p:nvSpPr>
          <p:cNvPr id="3" name="2 Başlık"/>
          <p:cNvSpPr>
            <a:spLocks noGrp="1"/>
          </p:cNvSpPr>
          <p:nvPr>
            <p:ph type="title"/>
          </p:nvPr>
        </p:nvSpPr>
        <p:spPr/>
        <p:txBody>
          <a:bodyPr/>
          <a:lstStyle/>
          <a:p>
            <a:r>
              <a:rPr lang="tr-TR" dirty="0"/>
              <a:t>3.BÖLÜM</a:t>
            </a:r>
            <a:br>
              <a:rPr lang="tr-TR" dirty="0"/>
            </a:br>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İçerik Yer Tutucusu"/>
          <p:cNvGraphicFramePr>
            <a:graphicFrameLocks noGrp="1"/>
          </p:cNvGraphicFramePr>
          <p:nvPr>
            <p:ph sz="quarter" idx="1"/>
            <p:extLst>
              <p:ext uri="{D42A27DB-BD31-4B8C-83A1-F6EECF244321}">
                <p14:modId xmlns:p14="http://schemas.microsoft.com/office/powerpoint/2010/main" val="43496652"/>
              </p:ext>
            </p:extLst>
          </p:nvPr>
        </p:nvGraphicFramePr>
        <p:xfrm>
          <a:off x="2343150" y="914400"/>
          <a:ext cx="4229100" cy="6723160"/>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val="20000"/>
                    </a:ext>
                  </a:extLst>
                </a:gridCol>
              </a:tblGrid>
              <a:tr h="359300">
                <a:tc>
                  <a:txBody>
                    <a:bodyPr/>
                    <a:lstStyle/>
                    <a:p>
                      <a:endParaRPr lang="tr-TR" sz="1200" b="0" dirty="0"/>
                    </a:p>
                  </a:txBody>
                  <a:tcPr/>
                </a:tc>
                <a:extLst>
                  <a:ext uri="{0D108BD9-81ED-4DB2-BD59-A6C34878D82A}">
                    <a16:rowId xmlns:a16="http://schemas.microsoft.com/office/drawing/2014/main" val="10000"/>
                  </a:ext>
                </a:extLst>
              </a:tr>
              <a:tr h="41798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tr-TR" sz="1400" b="0" dirty="0"/>
                        <a:t> </a:t>
                      </a:r>
                      <a:r>
                        <a:rPr kumimoji="0" lang="tr-TR" sz="1400" b="1" u="sng" kern="1200" dirty="0">
                          <a:solidFill>
                            <a:schemeClr val="dk1"/>
                          </a:solidFill>
                          <a:latin typeface="+mn-lt"/>
                          <a:ea typeface="+mn-ea"/>
                          <a:cs typeface="+mn-cs"/>
                        </a:rPr>
                        <a:t>Bina İle İlgili Sorunlar:</a:t>
                      </a:r>
                      <a:r>
                        <a:rPr kumimoji="0" lang="tr-TR" sz="1400" kern="1200" dirty="0">
                          <a:solidFill>
                            <a:schemeClr val="dk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tr-TR" sz="1200" b="0" dirty="0"/>
                    </a:p>
                  </a:txBody>
                  <a:tcPr/>
                </a:tc>
                <a:extLst>
                  <a:ext uri="{0D108BD9-81ED-4DB2-BD59-A6C34878D82A}">
                    <a16:rowId xmlns:a16="http://schemas.microsoft.com/office/drawing/2014/main" val="10001"/>
                  </a:ext>
                </a:extLst>
              </a:tr>
              <a:tr h="359300">
                <a:tc>
                  <a:txBody>
                    <a:bodyPr/>
                    <a:lstStyle/>
                    <a:p>
                      <a:r>
                        <a:rPr kumimoji="0" lang="tr-TR" sz="1200" kern="1200" dirty="0">
                          <a:solidFill>
                            <a:schemeClr val="dk1"/>
                          </a:solidFill>
                          <a:latin typeface="+mn-lt"/>
                          <a:ea typeface="+mn-ea"/>
                          <a:cs typeface="+mn-cs"/>
                        </a:rPr>
                        <a:t>Kurumumuzda 2007-2008 öğretim yılında depreme karşı güçlendirme yapılmış ve binamız yenilenmiştir. Ayrıca 2015-2016 Eğitim öğretim yılında da mantolama yapılarak binanın ısı yalıtımı sağlanmıştır. Ancak okul</a:t>
                      </a:r>
                      <a:r>
                        <a:rPr kumimoji="0" lang="tr-TR" sz="1200" kern="1200" baseline="0" dirty="0">
                          <a:solidFill>
                            <a:schemeClr val="dk1"/>
                          </a:solidFill>
                          <a:latin typeface="+mn-lt"/>
                          <a:ea typeface="+mn-ea"/>
                          <a:cs typeface="+mn-cs"/>
                        </a:rPr>
                        <a:t> bahçesi eski beton olup çukurlar oluştuğu için kilit parke taşı yapılması ve çevre düzenlemesi ihtiyacı bulunmaktadır.</a:t>
                      </a:r>
                      <a:endParaRPr lang="tr-TR" sz="1200" b="0" dirty="0"/>
                    </a:p>
                  </a:txBody>
                  <a:tcPr/>
                </a:tc>
                <a:extLst>
                  <a:ext uri="{0D108BD9-81ED-4DB2-BD59-A6C34878D82A}">
                    <a16:rowId xmlns:a16="http://schemas.microsoft.com/office/drawing/2014/main" val="10002"/>
                  </a:ext>
                </a:extLst>
              </a:tr>
              <a:tr h="35930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tr-TR" sz="1400" b="1" u="sng" kern="1200" dirty="0">
                          <a:solidFill>
                            <a:schemeClr val="dk1"/>
                          </a:solidFill>
                          <a:latin typeface="+mn-lt"/>
                          <a:ea typeface="+mn-ea"/>
                          <a:cs typeface="+mn-cs"/>
                        </a:rPr>
                        <a:t>Öğretmen-Yönetici İle İlgili Sorunlar:</a:t>
                      </a:r>
                      <a:endParaRPr kumimoji="0" lang="tr-TR" sz="1400" kern="1200" dirty="0">
                        <a:solidFill>
                          <a:schemeClr val="dk1"/>
                        </a:solidFill>
                        <a:latin typeface="+mn-lt"/>
                        <a:ea typeface="+mn-ea"/>
                        <a:cs typeface="+mn-cs"/>
                      </a:endParaRPr>
                    </a:p>
                    <a:p>
                      <a:pPr>
                        <a:buFont typeface="Arial" pitchFamily="34" charset="0"/>
                        <a:buChar char="•"/>
                      </a:pPr>
                      <a:endParaRPr lang="tr-TR" sz="1200" b="0" dirty="0"/>
                    </a:p>
                  </a:txBody>
                  <a:tcPr/>
                </a:tc>
                <a:extLst>
                  <a:ext uri="{0D108BD9-81ED-4DB2-BD59-A6C34878D82A}">
                    <a16:rowId xmlns:a16="http://schemas.microsoft.com/office/drawing/2014/main" val="10003"/>
                  </a:ext>
                </a:extLst>
              </a:tr>
              <a:tr h="359300">
                <a:tc>
                  <a:txBody>
                    <a:bodyPr/>
                    <a:lstStyle/>
                    <a:p>
                      <a:r>
                        <a:rPr lang="tr-TR" sz="1200" b="0" dirty="0"/>
                        <a:t>Okulumuzda yönetici</a:t>
                      </a:r>
                      <a:r>
                        <a:rPr lang="tr-TR" sz="1200" b="0" baseline="0" dirty="0"/>
                        <a:t> ve öğretmenlerle ilgili herhangi bir sorun yoktur.</a:t>
                      </a:r>
                      <a:endParaRPr lang="tr-TR" sz="1200" b="0" dirty="0"/>
                    </a:p>
                  </a:txBody>
                  <a:tcPr/>
                </a:tc>
                <a:extLst>
                  <a:ext uri="{0D108BD9-81ED-4DB2-BD59-A6C34878D82A}">
                    <a16:rowId xmlns:a16="http://schemas.microsoft.com/office/drawing/2014/main" val="10004"/>
                  </a:ext>
                </a:extLst>
              </a:tr>
              <a:tr h="35930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tr-TR" sz="1400" b="1" u="sng" kern="1200" dirty="0">
                          <a:solidFill>
                            <a:schemeClr val="dk1"/>
                          </a:solidFill>
                          <a:latin typeface="+mn-lt"/>
                          <a:ea typeface="+mn-ea"/>
                          <a:cs typeface="+mn-cs"/>
                        </a:rPr>
                        <a:t>Öğrenci Devamı İle İlgili Sorunlar:</a:t>
                      </a:r>
                      <a:endParaRPr kumimoji="0" lang="tr-TR" sz="1400" kern="1200" dirty="0">
                        <a:solidFill>
                          <a:schemeClr val="dk1"/>
                        </a:solidFill>
                        <a:latin typeface="+mn-lt"/>
                        <a:ea typeface="+mn-ea"/>
                        <a:cs typeface="+mn-cs"/>
                      </a:endParaRPr>
                    </a:p>
                    <a:p>
                      <a:pPr>
                        <a:buFont typeface="Arial" pitchFamily="34" charset="0"/>
                        <a:buChar char="•"/>
                      </a:pPr>
                      <a:endParaRPr lang="tr-TR" sz="1200" b="0" dirty="0"/>
                    </a:p>
                  </a:txBody>
                  <a:tcPr/>
                </a:tc>
                <a:extLst>
                  <a:ext uri="{0D108BD9-81ED-4DB2-BD59-A6C34878D82A}">
                    <a16:rowId xmlns:a16="http://schemas.microsoft.com/office/drawing/2014/main" val="10005"/>
                  </a:ext>
                </a:extLst>
              </a:tr>
              <a:tr h="359300">
                <a:tc>
                  <a:txBody>
                    <a:bodyPr/>
                    <a:lstStyle/>
                    <a:p>
                      <a:r>
                        <a:rPr kumimoji="0" lang="tr-TR" sz="1200" kern="1200" dirty="0">
                          <a:solidFill>
                            <a:schemeClr val="dk1"/>
                          </a:solidFill>
                          <a:latin typeface="+mn-lt"/>
                          <a:ea typeface="+mn-ea"/>
                          <a:cs typeface="+mn-cs"/>
                        </a:rPr>
                        <a:t>Öğrencilerimizin devam durumları yakından takip edilmekte olup devamsızlığı fazla olan öğrencilere gerekli bildirimler yapılmakta, devamsızlıklarına yönelik önlemler</a:t>
                      </a:r>
                      <a:r>
                        <a:rPr kumimoji="0" lang="tr-TR" sz="1200" kern="1200" baseline="0" dirty="0">
                          <a:solidFill>
                            <a:schemeClr val="dk1"/>
                          </a:solidFill>
                          <a:latin typeface="+mn-lt"/>
                          <a:ea typeface="+mn-ea"/>
                          <a:cs typeface="+mn-cs"/>
                        </a:rPr>
                        <a:t> </a:t>
                      </a:r>
                      <a:r>
                        <a:rPr kumimoji="0" lang="tr-TR" sz="1200" kern="1200" dirty="0">
                          <a:solidFill>
                            <a:schemeClr val="dk1"/>
                          </a:solidFill>
                          <a:latin typeface="+mn-lt"/>
                          <a:ea typeface="+mn-ea"/>
                          <a:cs typeface="+mn-cs"/>
                        </a:rPr>
                        <a:t>alınmaktadır. Velilerimizin</a:t>
                      </a:r>
                      <a:r>
                        <a:rPr kumimoji="0" lang="tr-TR" sz="1200" kern="1200" baseline="0" dirty="0">
                          <a:solidFill>
                            <a:schemeClr val="dk1"/>
                          </a:solidFill>
                          <a:latin typeface="+mn-lt"/>
                          <a:ea typeface="+mn-ea"/>
                          <a:cs typeface="+mn-cs"/>
                        </a:rPr>
                        <a:t> 8383 </a:t>
                      </a:r>
                      <a:r>
                        <a:rPr kumimoji="0" lang="tr-TR" sz="1200" kern="1200" baseline="0" dirty="0" err="1">
                          <a:solidFill>
                            <a:schemeClr val="dk1"/>
                          </a:solidFill>
                          <a:latin typeface="+mn-lt"/>
                          <a:ea typeface="+mn-ea"/>
                          <a:cs typeface="+mn-cs"/>
                        </a:rPr>
                        <a:t>Meb</a:t>
                      </a:r>
                      <a:r>
                        <a:rPr kumimoji="0" lang="tr-TR" sz="1200" kern="1200" baseline="0" dirty="0">
                          <a:solidFill>
                            <a:schemeClr val="dk1"/>
                          </a:solidFill>
                          <a:latin typeface="+mn-lt"/>
                          <a:ea typeface="+mn-ea"/>
                          <a:cs typeface="+mn-cs"/>
                        </a:rPr>
                        <a:t> Mobil Bilgi servisine abone olmaları teşvik edilerek öğrencilerimizin devamsızlık durumlarını yakından takip etmeleri sağlanmaktadır.</a:t>
                      </a:r>
                      <a:endParaRPr lang="tr-TR" sz="1200" b="0" dirty="0"/>
                    </a:p>
                  </a:txBody>
                  <a:tcPr/>
                </a:tc>
                <a:extLst>
                  <a:ext uri="{0D108BD9-81ED-4DB2-BD59-A6C34878D82A}">
                    <a16:rowId xmlns:a16="http://schemas.microsoft.com/office/drawing/2014/main" val="10006"/>
                  </a:ext>
                </a:extLst>
              </a:tr>
              <a:tr h="35930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tr-TR" sz="1400" b="1" u="sng" kern="1200" dirty="0">
                          <a:solidFill>
                            <a:schemeClr val="dk1"/>
                          </a:solidFill>
                          <a:latin typeface="+mn-lt"/>
                          <a:ea typeface="+mn-ea"/>
                          <a:cs typeface="+mn-cs"/>
                        </a:rPr>
                        <a:t>Veli İle İlgili Sorunlar:</a:t>
                      </a:r>
                      <a:endParaRPr kumimoji="0" lang="tr-TR" sz="1400" kern="1200" dirty="0">
                        <a:solidFill>
                          <a:schemeClr val="dk1"/>
                        </a:solidFill>
                        <a:latin typeface="+mn-lt"/>
                        <a:ea typeface="+mn-ea"/>
                        <a:cs typeface="+mn-cs"/>
                      </a:endParaRPr>
                    </a:p>
                    <a:p>
                      <a:pPr>
                        <a:buFont typeface="Arial" pitchFamily="34" charset="0"/>
                        <a:buChar char="•"/>
                      </a:pPr>
                      <a:endParaRPr lang="tr-TR" sz="1400" b="0" dirty="0"/>
                    </a:p>
                  </a:txBody>
                  <a:tcPr/>
                </a:tc>
                <a:extLst>
                  <a:ext uri="{0D108BD9-81ED-4DB2-BD59-A6C34878D82A}">
                    <a16:rowId xmlns:a16="http://schemas.microsoft.com/office/drawing/2014/main" val="10007"/>
                  </a:ext>
                </a:extLst>
              </a:tr>
              <a:tr h="3593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a:solidFill>
                            <a:schemeClr val="dk1"/>
                          </a:solidFill>
                          <a:latin typeface="+mn-lt"/>
                          <a:ea typeface="+mn-ea"/>
                          <a:cs typeface="+mn-cs"/>
                        </a:rPr>
                        <a:t>Okulumuz velilerinin çoğunun maddi durumları</a:t>
                      </a:r>
                      <a:r>
                        <a:rPr kumimoji="0" lang="tr-TR" sz="1200" kern="1200" baseline="0" dirty="0">
                          <a:solidFill>
                            <a:schemeClr val="dk1"/>
                          </a:solidFill>
                          <a:latin typeface="+mn-lt"/>
                          <a:ea typeface="+mn-ea"/>
                          <a:cs typeface="+mn-cs"/>
                        </a:rPr>
                        <a:t> yetersiz olup okula uzak köylerde ikamet etmektedirler. Öğrencilerimizin yüzde doksanına yakını taşımalı eğitim kapsamında olduğundan dolayı veli ile iletişim zorlaşmakta ve velinin okla ilgisi az olmaktadır. Okul veli işbirliğinin arttırılması için okulumuzda çalışmalar yapılmaktadır.</a:t>
                      </a:r>
                      <a:endParaRPr lang="tr-TR" sz="1200" b="0" dirty="0"/>
                    </a:p>
                  </a:txBody>
                  <a:tcPr/>
                </a:tc>
                <a:extLst>
                  <a:ext uri="{0D108BD9-81ED-4DB2-BD59-A6C34878D82A}">
                    <a16:rowId xmlns:a16="http://schemas.microsoft.com/office/drawing/2014/main" val="10008"/>
                  </a:ext>
                </a:extLst>
              </a:tr>
              <a:tr h="359300">
                <a:tc>
                  <a:txBody>
                    <a:bodyPr/>
                    <a:lstStyle/>
                    <a:p>
                      <a:pPr>
                        <a:buFont typeface="Arial" pitchFamily="34" charset="0"/>
                        <a:buChar char="•"/>
                      </a:pPr>
                      <a:endParaRPr lang="tr-TR" sz="1200" b="0" dirty="0"/>
                    </a:p>
                  </a:txBody>
                  <a:tcPr/>
                </a:tc>
                <a:extLst>
                  <a:ext uri="{0D108BD9-81ED-4DB2-BD59-A6C34878D82A}">
                    <a16:rowId xmlns:a16="http://schemas.microsoft.com/office/drawing/2014/main" val="10009"/>
                  </a:ext>
                </a:extLst>
              </a:tr>
            </a:tbl>
          </a:graphicData>
        </a:graphic>
      </p:graphicFrame>
      <p:sp>
        <p:nvSpPr>
          <p:cNvPr id="7" name="7 Metin Yer Tutucusu"/>
          <p:cNvSpPr txBox="1">
            <a:spLocks/>
          </p:cNvSpPr>
          <p:nvPr/>
        </p:nvSpPr>
        <p:spPr>
          <a:xfrm>
            <a:off x="1412776" y="265337"/>
            <a:ext cx="5159474" cy="346223"/>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a:ln>
                  <a:noFill/>
                </a:ln>
                <a:solidFill>
                  <a:srgbClr val="FFFFFF"/>
                </a:solidFill>
                <a:effectLst/>
                <a:uLnTx/>
                <a:uFillTx/>
                <a:latin typeface="+mn-lt"/>
                <a:ea typeface="+mn-ea"/>
                <a:cs typeface="+mn-cs"/>
              </a:rPr>
              <a:t>Kurumun Sorunları ve Çözüm Önerileri</a:t>
            </a:r>
          </a:p>
        </p:txBody>
      </p:sp>
      <p:pic>
        <p:nvPicPr>
          <p:cNvPr id="6" name="Resim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987338"/>
            <a:ext cx="2198404" cy="2144502"/>
          </a:xfrm>
          <a:prstGeom prst="rect">
            <a:avLst/>
          </a:prstGeom>
        </p:spPr>
      </p:pic>
      <p:sp>
        <p:nvSpPr>
          <p:cNvPr id="10" name="2 Metin Yer Tutucusu"/>
          <p:cNvSpPr>
            <a:spLocks noGrp="1"/>
          </p:cNvSpPr>
          <p:nvPr>
            <p:ph type="body" idx="2"/>
          </p:nvPr>
        </p:nvSpPr>
        <p:spPr>
          <a:xfrm rot="16200000">
            <a:off x="-1673656" y="5013964"/>
            <a:ext cx="5544619" cy="1348324"/>
          </a:xfrm>
        </p:spPr>
        <p:txBody>
          <a:bodyPr>
            <a:normAutofit fontScale="85000" lnSpcReduction="20000"/>
          </a:bodyPr>
          <a:lstStyle/>
          <a:p>
            <a:pPr algn="ctr"/>
            <a:r>
              <a:rPr lang="tr-TR" dirty="0"/>
              <a:t>OVACUMA ÇOK PROGRAMLI ANADOLU LİSESİ</a:t>
            </a:r>
          </a:p>
          <a:p>
            <a:pPr lvl="0" algn="ctr">
              <a:spcBef>
                <a:spcPts val="0"/>
              </a:spcBef>
              <a:spcAft>
                <a:spcPts val="0"/>
              </a:spcAft>
              <a:buClrTx/>
              <a:buSzTx/>
            </a:pPr>
            <a:endParaRPr lang="tr-TR" sz="1800" dirty="0">
              <a:solidFill>
                <a:prstClr val="black"/>
              </a:solidFill>
            </a:endParaRPr>
          </a:p>
          <a:p>
            <a:pPr lvl="0" algn="ctr">
              <a:spcBef>
                <a:spcPts val="0"/>
              </a:spcBef>
              <a:spcAft>
                <a:spcPts val="0"/>
              </a:spcAft>
              <a:buClrTx/>
              <a:buSzTx/>
            </a:pPr>
            <a:r>
              <a:rPr lang="tr-TR" sz="1800" dirty="0">
                <a:solidFill>
                  <a:prstClr val="black"/>
                </a:solidFill>
              </a:rPr>
              <a:t> 2019-2020  EĞİTİM – ÖĞRETİM YILI </a:t>
            </a:r>
          </a:p>
          <a:p>
            <a:pPr algn="ctr"/>
            <a:endParaRPr lang="tr-TR" dirty="0"/>
          </a:p>
          <a:p>
            <a:pPr algn="ctr"/>
            <a:r>
              <a:rPr lang="tr-TR" dirty="0"/>
              <a:t>BRİFİNG DOSYASI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İçerik Yer Tutucusu"/>
          <p:cNvGraphicFramePr>
            <a:graphicFrameLocks noGrp="1"/>
          </p:cNvGraphicFramePr>
          <p:nvPr>
            <p:ph sz="quarter" idx="1"/>
            <p:extLst>
              <p:ext uri="{D42A27DB-BD31-4B8C-83A1-F6EECF244321}">
                <p14:modId xmlns:p14="http://schemas.microsoft.com/office/powerpoint/2010/main" val="345665540"/>
              </p:ext>
            </p:extLst>
          </p:nvPr>
        </p:nvGraphicFramePr>
        <p:xfrm>
          <a:off x="2343150" y="914400"/>
          <a:ext cx="4229100" cy="6679166"/>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val="20000"/>
                    </a:ext>
                  </a:extLst>
                </a:gridCol>
              </a:tblGrid>
              <a:tr h="398376">
                <a:tc>
                  <a:txBody>
                    <a:bodyPr/>
                    <a:lstStyle/>
                    <a:p>
                      <a:endParaRPr lang="tr-TR" sz="1200" b="0" dirty="0"/>
                    </a:p>
                  </a:txBody>
                  <a:tcPr/>
                </a:tc>
                <a:extLst>
                  <a:ext uri="{0D108BD9-81ED-4DB2-BD59-A6C34878D82A}">
                    <a16:rowId xmlns:a16="http://schemas.microsoft.com/office/drawing/2014/main" val="10000"/>
                  </a:ext>
                </a:extLst>
              </a:tr>
              <a:tr h="463437">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tr-TR" sz="1200" b="1" u="sng" kern="1200" dirty="0">
                          <a:solidFill>
                            <a:schemeClr val="dk1"/>
                          </a:solidFill>
                          <a:latin typeface="+mn-lt"/>
                          <a:ea typeface="+mn-ea"/>
                          <a:cs typeface="+mn-cs"/>
                        </a:rPr>
                        <a:t>Spor Alanındaki Başarılar:</a:t>
                      </a:r>
                      <a:endParaRPr lang="tr-TR" sz="1400" b="1" dirty="0"/>
                    </a:p>
                  </a:txBody>
                  <a:tcPr/>
                </a:tc>
                <a:extLst>
                  <a:ext uri="{0D108BD9-81ED-4DB2-BD59-A6C34878D82A}">
                    <a16:rowId xmlns:a16="http://schemas.microsoft.com/office/drawing/2014/main" val="10001"/>
                  </a:ext>
                </a:extLst>
              </a:tr>
              <a:tr h="912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b="0" kern="1200" dirty="0">
                          <a:solidFill>
                            <a:schemeClr val="dk1"/>
                          </a:solidFill>
                          <a:latin typeface="+mn-lt"/>
                          <a:ea typeface="+mn-ea"/>
                          <a:cs typeface="+mn-cs"/>
                        </a:rPr>
                        <a:t>Okulumuzda kız ve erkek basketbol, futbol, atletizm, satranç takımları olup her sene  il veya ilçe çapında yürütülen turnuvalara katılım sağlamaktayız. Ayrıca farklı branşlarda okul içi turnuvalar da düzenlenmektedir.</a:t>
                      </a:r>
                      <a:endParaRPr lang="tr-TR" sz="1200" b="0" dirty="0"/>
                    </a:p>
                  </a:txBody>
                  <a:tcPr/>
                </a:tc>
                <a:extLst>
                  <a:ext uri="{0D108BD9-81ED-4DB2-BD59-A6C34878D82A}">
                    <a16:rowId xmlns:a16="http://schemas.microsoft.com/office/drawing/2014/main" val="10002"/>
                  </a:ext>
                </a:extLst>
              </a:tr>
              <a:tr h="398376">
                <a:tc>
                  <a:txBody>
                    <a:bodyPr/>
                    <a:lstStyle/>
                    <a:p>
                      <a:pPr>
                        <a:buFont typeface="Arial" pitchFamily="34" charset="0"/>
                        <a:buChar char="•"/>
                      </a:pPr>
                      <a:r>
                        <a:rPr kumimoji="0" lang="tr-TR" sz="1200" b="1" u="sng" kern="1200" dirty="0">
                          <a:solidFill>
                            <a:schemeClr val="dk1"/>
                          </a:solidFill>
                          <a:latin typeface="+mn-lt"/>
                          <a:ea typeface="+mn-ea"/>
                          <a:cs typeface="+mn-cs"/>
                        </a:rPr>
                        <a:t>Sanat Alanındaki Başarılar</a:t>
                      </a:r>
                      <a:endParaRPr lang="tr-TR" sz="1200" b="0" dirty="0"/>
                    </a:p>
                  </a:txBody>
                  <a:tcPr/>
                </a:tc>
                <a:extLst>
                  <a:ext uri="{0D108BD9-81ED-4DB2-BD59-A6C34878D82A}">
                    <a16:rowId xmlns:a16="http://schemas.microsoft.com/office/drawing/2014/main" val="10003"/>
                  </a:ext>
                </a:extLst>
              </a:tr>
              <a:tr h="6928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a:solidFill>
                            <a:schemeClr val="dk1"/>
                          </a:solidFill>
                          <a:latin typeface="+mn-lt"/>
                          <a:ea typeface="+mn-ea"/>
                          <a:cs typeface="+mn-cs"/>
                        </a:rPr>
                        <a:t>Öğrencilerimiz, müzik,</a:t>
                      </a:r>
                      <a:r>
                        <a:rPr kumimoji="0" lang="tr-TR" sz="1200" kern="1200" baseline="0" dirty="0">
                          <a:solidFill>
                            <a:schemeClr val="dk1"/>
                          </a:solidFill>
                          <a:latin typeface="+mn-lt"/>
                          <a:ea typeface="+mn-ea"/>
                          <a:cs typeface="+mn-cs"/>
                        </a:rPr>
                        <a:t> resim, şiir  ve kompozisyon yazma ve okuma gibi farklı sanat alanlarında ilçe, il ve ülke çapında düzenlenen yarışmalara katılmaktadırlar .</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dirty="0"/>
                    </a:p>
                  </a:txBody>
                  <a:tcPr/>
                </a:tc>
                <a:extLst>
                  <a:ext uri="{0D108BD9-81ED-4DB2-BD59-A6C34878D82A}">
                    <a16:rowId xmlns:a16="http://schemas.microsoft.com/office/drawing/2014/main" val="10004"/>
                  </a:ext>
                </a:extLst>
              </a:tr>
              <a:tr h="506923">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tr-TR" sz="1200" b="1" u="sng" kern="1200" dirty="0">
                          <a:solidFill>
                            <a:schemeClr val="dk1"/>
                          </a:solidFill>
                          <a:latin typeface="+mn-lt"/>
                          <a:ea typeface="+mn-ea"/>
                          <a:cs typeface="+mn-cs"/>
                        </a:rPr>
                        <a:t>Projeler ve Protokoller:</a:t>
                      </a:r>
                      <a:endParaRPr kumimoji="0" lang="tr-TR" sz="1200" kern="1200" dirty="0">
                        <a:solidFill>
                          <a:schemeClr val="dk1"/>
                        </a:solidFill>
                        <a:latin typeface="+mn-lt"/>
                        <a:ea typeface="+mn-ea"/>
                        <a:cs typeface="+mn-cs"/>
                      </a:endParaRPr>
                    </a:p>
                    <a:p>
                      <a:pPr>
                        <a:buFont typeface="Arial" pitchFamily="34" charset="0"/>
                        <a:buChar char="•"/>
                      </a:pPr>
                      <a:endParaRPr lang="tr-TR" sz="1200" b="0" dirty="0"/>
                    </a:p>
                  </a:txBody>
                  <a:tcPr/>
                </a:tc>
                <a:extLst>
                  <a:ext uri="{0D108BD9-81ED-4DB2-BD59-A6C34878D82A}">
                    <a16:rowId xmlns:a16="http://schemas.microsoft.com/office/drawing/2014/main" val="10005"/>
                  </a:ext>
                </a:extLst>
              </a:tr>
              <a:tr h="15207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a:solidFill>
                            <a:schemeClr val="dk1"/>
                          </a:solidFill>
                          <a:latin typeface="+mn-lt"/>
                          <a:ea typeface="+mn-ea"/>
                          <a:cs typeface="+mn-cs"/>
                        </a:rPr>
                        <a:t>Okulumuzda Bakanlığımız ve İl/İlçe Milli Eğitim Müdürlüklerimizin ilgili projelerinin yanında 2015-2016 yılında BAKKA Projesi </a:t>
                      </a:r>
                      <a:r>
                        <a:rPr kumimoji="0" lang="tr-TR" sz="1200" kern="1200" dirty="0" err="1">
                          <a:solidFill>
                            <a:schemeClr val="dk1"/>
                          </a:solidFill>
                          <a:latin typeface="+mn-lt"/>
                          <a:ea typeface="+mn-ea"/>
                          <a:cs typeface="+mn-cs"/>
                        </a:rPr>
                        <a:t>yapımış</a:t>
                      </a:r>
                      <a:r>
                        <a:rPr kumimoji="0" lang="tr-TR" sz="1200" kern="1200" dirty="0">
                          <a:solidFill>
                            <a:schemeClr val="dk1"/>
                          </a:solidFill>
                          <a:latin typeface="+mn-lt"/>
                          <a:ea typeface="+mn-ea"/>
                          <a:cs typeface="+mn-cs"/>
                        </a:rPr>
                        <a:t>, </a:t>
                      </a:r>
                      <a:r>
                        <a:rPr kumimoji="0" lang="tr-TR" sz="1200" kern="1200" baseline="0" dirty="0">
                          <a:solidFill>
                            <a:schemeClr val="dk1"/>
                          </a:solidFill>
                          <a:latin typeface="+mn-lt"/>
                          <a:ea typeface="+mn-ea"/>
                          <a:cs typeface="+mn-cs"/>
                        </a:rPr>
                        <a:t>2016-2017 eğitim öğretim yılında</a:t>
                      </a:r>
                      <a:r>
                        <a:rPr kumimoji="0" lang="tr-TR" sz="1200" kern="1200" dirty="0">
                          <a:solidFill>
                            <a:schemeClr val="dk1"/>
                          </a:solidFill>
                          <a:latin typeface="+mn-lt"/>
                          <a:ea typeface="+mn-ea"/>
                          <a:cs typeface="+mn-cs"/>
                        </a:rPr>
                        <a:t> </a:t>
                      </a:r>
                      <a:r>
                        <a:rPr kumimoji="0" lang="tr-TR" sz="1200" kern="1200" dirty="0" err="1">
                          <a:solidFill>
                            <a:schemeClr val="dk1"/>
                          </a:solidFill>
                          <a:latin typeface="+mn-lt"/>
                          <a:ea typeface="+mn-ea"/>
                          <a:cs typeface="+mn-cs"/>
                        </a:rPr>
                        <a:t>Erasmus</a:t>
                      </a:r>
                      <a:r>
                        <a:rPr kumimoji="0" lang="tr-TR" sz="1200" kern="1200" dirty="0">
                          <a:solidFill>
                            <a:schemeClr val="dk1"/>
                          </a:solidFill>
                          <a:latin typeface="+mn-lt"/>
                          <a:ea typeface="+mn-ea"/>
                          <a:cs typeface="+mn-cs"/>
                        </a:rPr>
                        <a:t>+</a:t>
                      </a:r>
                      <a:r>
                        <a:rPr kumimoji="0" lang="tr-TR" sz="1200" kern="1200" baseline="0" dirty="0">
                          <a:solidFill>
                            <a:schemeClr val="dk1"/>
                          </a:solidFill>
                          <a:latin typeface="+mn-lt"/>
                          <a:ea typeface="+mn-ea"/>
                          <a:cs typeface="+mn-cs"/>
                        </a:rPr>
                        <a:t> Projesi ile 7 öğrenci ve 1 öğretmen ile </a:t>
                      </a:r>
                      <a:r>
                        <a:rPr kumimoji="0" lang="tr-TR" sz="1200" kern="1200" baseline="0" dirty="0" err="1">
                          <a:solidFill>
                            <a:schemeClr val="dk1"/>
                          </a:solidFill>
                          <a:latin typeface="+mn-lt"/>
                          <a:ea typeface="+mn-ea"/>
                          <a:cs typeface="+mn-cs"/>
                        </a:rPr>
                        <a:t>Dramatizasyon</a:t>
                      </a:r>
                      <a:r>
                        <a:rPr kumimoji="0" lang="tr-TR" sz="1200" kern="1200" baseline="0" dirty="0">
                          <a:solidFill>
                            <a:schemeClr val="dk1"/>
                          </a:solidFill>
                          <a:latin typeface="+mn-lt"/>
                          <a:ea typeface="+mn-ea"/>
                          <a:cs typeface="+mn-cs"/>
                        </a:rPr>
                        <a:t> eğitimi için Almanya’da staj çalışması yapılmıştır.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b="0" kern="1200" baseline="0" dirty="0">
                          <a:solidFill>
                            <a:schemeClr val="dk1"/>
                          </a:solidFill>
                          <a:latin typeface="+mn-lt"/>
                          <a:ea typeface="+mn-ea"/>
                          <a:cs typeface="+mn-cs"/>
                        </a:rPr>
                        <a:t>Ayrıca Farklı kurumlar ile iki adet okul-sanayi işbirliği protokolü yapılarak uygulamaya konulmuştur.</a:t>
                      </a:r>
                      <a:endParaRPr lang="tr-TR" sz="1200" b="0" dirty="0"/>
                    </a:p>
                  </a:txBody>
                  <a:tcPr/>
                </a:tc>
                <a:extLst>
                  <a:ext uri="{0D108BD9-81ED-4DB2-BD59-A6C34878D82A}">
                    <a16:rowId xmlns:a16="http://schemas.microsoft.com/office/drawing/2014/main" val="10006"/>
                  </a:ext>
                </a:extLst>
              </a:tr>
              <a:tr h="506923">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tr-TR" sz="1200" b="1" u="sng" kern="1200" dirty="0">
                          <a:solidFill>
                            <a:schemeClr val="dk1"/>
                          </a:solidFill>
                          <a:latin typeface="+mn-lt"/>
                          <a:ea typeface="+mn-ea"/>
                          <a:cs typeface="+mn-cs"/>
                        </a:rPr>
                        <a:t>Ödüller: </a:t>
                      </a:r>
                      <a:endParaRPr kumimoji="0" lang="tr-TR" sz="1200" kern="1200" dirty="0">
                        <a:solidFill>
                          <a:schemeClr val="dk1"/>
                        </a:solidFill>
                        <a:latin typeface="+mn-lt"/>
                        <a:ea typeface="+mn-ea"/>
                        <a:cs typeface="+mn-cs"/>
                      </a:endParaRPr>
                    </a:p>
                    <a:p>
                      <a:pPr>
                        <a:buFont typeface="Arial" pitchFamily="34" charset="0"/>
                        <a:buChar char="•"/>
                      </a:pPr>
                      <a:endParaRPr lang="tr-TR" sz="1200" b="0" dirty="0"/>
                    </a:p>
                  </a:txBody>
                  <a:tcPr/>
                </a:tc>
                <a:extLst>
                  <a:ext uri="{0D108BD9-81ED-4DB2-BD59-A6C34878D82A}">
                    <a16:rowId xmlns:a16="http://schemas.microsoft.com/office/drawing/2014/main" val="10007"/>
                  </a:ext>
                </a:extLst>
              </a:tr>
              <a:tr h="11152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a:solidFill>
                            <a:schemeClr val="dk1"/>
                          </a:solidFill>
                          <a:latin typeface="+mn-lt"/>
                          <a:ea typeface="+mn-ea"/>
                          <a:cs typeface="+mn-cs"/>
                        </a:rPr>
                        <a:t>Etkinliklerde aktif katılım gösteren öğrencilerimiz katılım ve onur belgeleri ile ödüllendirilmektedir. Ayrıca okulda</a:t>
                      </a:r>
                      <a:r>
                        <a:rPr kumimoji="0" lang="tr-TR" sz="1200" kern="1200" baseline="0" dirty="0">
                          <a:solidFill>
                            <a:schemeClr val="dk1"/>
                          </a:solidFill>
                          <a:latin typeface="+mn-lt"/>
                          <a:ea typeface="+mn-ea"/>
                          <a:cs typeface="+mn-cs"/>
                        </a:rPr>
                        <a:t> her türlü yarışma ve akademik başarıda öne çıkan öğrencilerimize çeşitli ödüller verilmektedir.</a:t>
                      </a:r>
                      <a:endParaRPr lang="tr-TR" sz="1200" b="0" dirty="0"/>
                    </a:p>
                  </a:txBody>
                  <a:tcPr/>
                </a:tc>
                <a:extLst>
                  <a:ext uri="{0D108BD9-81ED-4DB2-BD59-A6C34878D82A}">
                    <a16:rowId xmlns:a16="http://schemas.microsoft.com/office/drawing/2014/main" val="10008"/>
                  </a:ext>
                </a:extLst>
              </a:tr>
            </a:tbl>
          </a:graphicData>
        </a:graphic>
      </p:graphicFrame>
      <p:sp>
        <p:nvSpPr>
          <p:cNvPr id="7" name="7 Metin Yer Tutucusu"/>
          <p:cNvSpPr txBox="1">
            <a:spLocks/>
          </p:cNvSpPr>
          <p:nvPr/>
        </p:nvSpPr>
        <p:spPr>
          <a:xfrm>
            <a:off x="1412776" y="265337"/>
            <a:ext cx="5159474" cy="346223"/>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a:ln>
                  <a:noFill/>
                </a:ln>
                <a:solidFill>
                  <a:srgbClr val="FFFFFF"/>
                </a:solidFill>
                <a:effectLst/>
                <a:uLnTx/>
                <a:uFillTx/>
                <a:latin typeface="+mn-lt"/>
                <a:ea typeface="+mn-ea"/>
                <a:cs typeface="+mn-cs"/>
              </a:rPr>
              <a:t>Kurumun Başarıları</a:t>
            </a:r>
          </a:p>
        </p:txBody>
      </p:sp>
      <p:pic>
        <p:nvPicPr>
          <p:cNvPr id="6" name="Resim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987338"/>
            <a:ext cx="2198404" cy="2144502"/>
          </a:xfrm>
          <a:prstGeom prst="rect">
            <a:avLst/>
          </a:prstGeom>
        </p:spPr>
      </p:pic>
      <p:sp>
        <p:nvSpPr>
          <p:cNvPr id="10" name="2 Metin Yer Tutucusu"/>
          <p:cNvSpPr>
            <a:spLocks noGrp="1"/>
          </p:cNvSpPr>
          <p:nvPr>
            <p:ph type="body" idx="2"/>
          </p:nvPr>
        </p:nvSpPr>
        <p:spPr>
          <a:xfrm rot="16200000">
            <a:off x="-1673656" y="5013964"/>
            <a:ext cx="5544619" cy="1348324"/>
          </a:xfrm>
        </p:spPr>
        <p:txBody>
          <a:bodyPr>
            <a:normAutofit fontScale="85000" lnSpcReduction="20000"/>
          </a:bodyPr>
          <a:lstStyle/>
          <a:p>
            <a:pPr algn="ctr"/>
            <a:r>
              <a:rPr lang="tr-TR" dirty="0"/>
              <a:t>OVACUMA ÇOK PROGRAMLI ANADOLU LİSESİ</a:t>
            </a:r>
          </a:p>
          <a:p>
            <a:pPr lvl="0" algn="ctr">
              <a:spcBef>
                <a:spcPts val="0"/>
              </a:spcBef>
              <a:spcAft>
                <a:spcPts val="0"/>
              </a:spcAft>
              <a:buClrTx/>
              <a:buSzTx/>
            </a:pPr>
            <a:r>
              <a:rPr lang="tr-TR" dirty="0"/>
              <a:t>  </a:t>
            </a:r>
            <a:endParaRPr lang="tr-TR" sz="1800" dirty="0">
              <a:solidFill>
                <a:prstClr val="black"/>
              </a:solidFill>
            </a:endParaRPr>
          </a:p>
          <a:p>
            <a:pPr lvl="0" algn="ctr">
              <a:spcBef>
                <a:spcPts val="0"/>
              </a:spcBef>
              <a:spcAft>
                <a:spcPts val="0"/>
              </a:spcAft>
              <a:buClrTx/>
              <a:buSzTx/>
            </a:pPr>
            <a:r>
              <a:rPr lang="tr-TR" sz="1800" dirty="0">
                <a:solidFill>
                  <a:prstClr val="black"/>
                </a:solidFill>
              </a:rPr>
              <a:t> 2019-2020  EĞİTİM – ÖĞRETİM YILI </a:t>
            </a:r>
          </a:p>
          <a:p>
            <a:pPr algn="ctr"/>
            <a:endParaRPr lang="tr-TR" dirty="0"/>
          </a:p>
          <a:p>
            <a:pPr algn="ctr"/>
            <a:r>
              <a:rPr lang="tr-TR" dirty="0"/>
              <a:t>BRİFİNG DOSYASI</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7 Metin Yer Tutucusu"/>
          <p:cNvSpPr txBox="1">
            <a:spLocks/>
          </p:cNvSpPr>
          <p:nvPr/>
        </p:nvSpPr>
        <p:spPr>
          <a:xfrm>
            <a:off x="1412776" y="265337"/>
            <a:ext cx="5159474" cy="346223"/>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a:ln>
                  <a:noFill/>
                </a:ln>
                <a:solidFill>
                  <a:srgbClr val="FFFFFF"/>
                </a:solidFill>
                <a:effectLst/>
                <a:uLnTx/>
                <a:uFillTx/>
                <a:latin typeface="+mn-lt"/>
                <a:ea typeface="+mn-ea"/>
                <a:cs typeface="+mn-cs"/>
              </a:rPr>
              <a:t>Fiziki Açıdan Yapılan Çalışmalar</a:t>
            </a:r>
          </a:p>
        </p:txBody>
      </p:sp>
      <p:graphicFrame>
        <p:nvGraphicFramePr>
          <p:cNvPr id="8" name="7 İçerik Yer Tutucusu"/>
          <p:cNvGraphicFramePr>
            <a:graphicFrameLocks noGrp="1"/>
          </p:cNvGraphicFramePr>
          <p:nvPr>
            <p:ph sz="quarter" idx="1"/>
            <p:extLst>
              <p:ext uri="{D42A27DB-BD31-4B8C-83A1-F6EECF244321}">
                <p14:modId xmlns:p14="http://schemas.microsoft.com/office/powerpoint/2010/main" val="2128413922"/>
              </p:ext>
            </p:extLst>
          </p:nvPr>
        </p:nvGraphicFramePr>
        <p:xfrm>
          <a:off x="2343150" y="914400"/>
          <a:ext cx="4229100" cy="7448208"/>
        </p:xfrm>
        <a:graphic>
          <a:graphicData uri="http://schemas.openxmlformats.org/drawingml/2006/table">
            <a:tbl>
              <a:tblPr firstRow="1" bandRow="1">
                <a:tableStyleId>{5C22544A-7EE6-4342-B048-85BDC9FD1C3A}</a:tableStyleId>
              </a:tblPr>
              <a:tblGrid>
                <a:gridCol w="2114550">
                  <a:extLst>
                    <a:ext uri="{9D8B030D-6E8A-4147-A177-3AD203B41FA5}">
                      <a16:colId xmlns:a16="http://schemas.microsoft.com/office/drawing/2014/main" val="20000"/>
                    </a:ext>
                  </a:extLst>
                </a:gridCol>
                <a:gridCol w="2114550">
                  <a:extLst>
                    <a:ext uri="{9D8B030D-6E8A-4147-A177-3AD203B41FA5}">
                      <a16:colId xmlns:a16="http://schemas.microsoft.com/office/drawing/2014/main" val="20001"/>
                    </a:ext>
                  </a:extLst>
                </a:gridCol>
              </a:tblGrid>
              <a:tr h="370840">
                <a:tc>
                  <a:txBody>
                    <a:bodyPr/>
                    <a:lstStyle/>
                    <a:p>
                      <a:endParaRPr lang="tr-TR" dirty="0"/>
                    </a:p>
                  </a:txBody>
                  <a:tcPr/>
                </a:tc>
                <a:tc>
                  <a:txBody>
                    <a:bodyPr/>
                    <a:lstStyle/>
                    <a:p>
                      <a:endParaRPr lang="tr-TR"/>
                    </a:p>
                  </a:txBody>
                  <a:tcPr/>
                </a:tc>
                <a:extLst>
                  <a:ext uri="{0D108BD9-81ED-4DB2-BD59-A6C34878D82A}">
                    <a16:rowId xmlns:a16="http://schemas.microsoft.com/office/drawing/2014/main" val="10000"/>
                  </a:ext>
                </a:extLst>
              </a:tr>
              <a:tr h="478448">
                <a:tc>
                  <a:txBody>
                    <a:bodyPr/>
                    <a:lstStyle/>
                    <a:p>
                      <a:pPr algn="l"/>
                      <a:r>
                        <a:rPr kumimoji="0" lang="tr-TR" sz="1200" b="0" kern="1200" dirty="0">
                          <a:solidFill>
                            <a:schemeClr val="tx1"/>
                          </a:solidFill>
                          <a:latin typeface="+mn-lt"/>
                          <a:ea typeface="+mn-ea"/>
                          <a:cs typeface="+mn-cs"/>
                        </a:rPr>
                        <a:t>Atatürk Köşesinin Düzenlenmesi</a:t>
                      </a:r>
                      <a:endParaRPr lang="tr-TR" sz="1200" b="0" dirty="0">
                        <a:solidFill>
                          <a:schemeClr val="tx1"/>
                        </a:solidFill>
                      </a:endParaRPr>
                    </a:p>
                  </a:txBody>
                  <a:tcPr/>
                </a:tc>
                <a:tc>
                  <a:txBody>
                    <a:bodyPr/>
                    <a:lstStyle/>
                    <a:p>
                      <a:pPr algn="ctr"/>
                      <a:r>
                        <a:rPr lang="tr-TR" sz="1200"/>
                        <a:t>Yapıldı</a:t>
                      </a:r>
                      <a:endParaRPr lang="tr-TR" sz="1200" dirty="0"/>
                    </a:p>
                  </a:txBody>
                  <a:tcPr/>
                </a:tc>
                <a:extLst>
                  <a:ext uri="{0D108BD9-81ED-4DB2-BD59-A6C34878D82A}">
                    <a16:rowId xmlns:a16="http://schemas.microsoft.com/office/drawing/2014/main" val="10001"/>
                  </a:ext>
                </a:extLst>
              </a:tr>
              <a:tr h="370840">
                <a:tc>
                  <a:txBody>
                    <a:bodyPr/>
                    <a:lstStyle/>
                    <a:p>
                      <a:r>
                        <a:rPr kumimoji="0" lang="tr-TR" sz="1200" kern="1200" dirty="0">
                          <a:solidFill>
                            <a:schemeClr val="dk1"/>
                          </a:solidFill>
                          <a:latin typeface="+mn-lt"/>
                          <a:ea typeface="+mn-ea"/>
                          <a:cs typeface="+mn-cs"/>
                        </a:rPr>
                        <a:t>Fen Dersliği</a:t>
                      </a:r>
                      <a:endParaRPr lang="tr-TR" sz="1200" dirty="0"/>
                    </a:p>
                  </a:txBody>
                  <a:tcPr/>
                </a:tc>
                <a:tc>
                  <a:txBody>
                    <a:bodyPr/>
                    <a:lstStyle/>
                    <a:p>
                      <a:pPr algn="ctr"/>
                      <a:r>
                        <a:rPr lang="tr-TR" sz="1200"/>
                        <a:t>Yapıldı</a:t>
                      </a:r>
                      <a:endParaRPr lang="tr-TR" sz="1200" dirty="0"/>
                    </a:p>
                  </a:txBody>
                  <a:tcPr/>
                </a:tc>
                <a:extLst>
                  <a:ext uri="{0D108BD9-81ED-4DB2-BD59-A6C34878D82A}">
                    <a16:rowId xmlns:a16="http://schemas.microsoft.com/office/drawing/2014/main" val="10002"/>
                  </a:ext>
                </a:extLst>
              </a:tr>
              <a:tr h="370840">
                <a:tc>
                  <a:txBody>
                    <a:bodyPr/>
                    <a:lstStyle/>
                    <a:p>
                      <a:r>
                        <a:rPr kumimoji="0" lang="tr-TR" sz="1200" kern="1200" dirty="0">
                          <a:solidFill>
                            <a:schemeClr val="dk1"/>
                          </a:solidFill>
                          <a:latin typeface="+mn-lt"/>
                          <a:ea typeface="+mn-ea"/>
                          <a:cs typeface="+mn-cs"/>
                        </a:rPr>
                        <a:t>Sosyal Bilgiler Dersliği</a:t>
                      </a:r>
                      <a:endParaRPr lang="tr-TR" sz="1200" dirty="0"/>
                    </a:p>
                  </a:txBody>
                  <a:tcPr/>
                </a:tc>
                <a:tc>
                  <a:txBody>
                    <a:bodyPr/>
                    <a:lstStyle/>
                    <a:p>
                      <a:pPr algn="ctr"/>
                      <a:r>
                        <a:rPr lang="tr-TR" sz="1200"/>
                        <a:t>Yapıldı</a:t>
                      </a:r>
                      <a:endParaRPr lang="tr-TR" sz="1200" dirty="0"/>
                    </a:p>
                  </a:txBody>
                  <a:tcPr/>
                </a:tc>
                <a:extLst>
                  <a:ext uri="{0D108BD9-81ED-4DB2-BD59-A6C34878D82A}">
                    <a16:rowId xmlns:a16="http://schemas.microsoft.com/office/drawing/2014/main" val="10003"/>
                  </a:ext>
                </a:extLst>
              </a:tr>
              <a:tr h="370840">
                <a:tc>
                  <a:txBody>
                    <a:bodyPr/>
                    <a:lstStyle/>
                    <a:p>
                      <a:r>
                        <a:rPr lang="tr-TR" sz="1200" dirty="0"/>
                        <a:t>Matematik Dersliği</a:t>
                      </a:r>
                    </a:p>
                  </a:txBody>
                  <a:tcPr/>
                </a:tc>
                <a:tc>
                  <a:txBody>
                    <a:bodyPr/>
                    <a:lstStyle/>
                    <a:p>
                      <a:pPr algn="ctr"/>
                      <a:r>
                        <a:rPr lang="tr-TR" sz="1200" dirty="0"/>
                        <a:t>Yapıldı</a:t>
                      </a:r>
                    </a:p>
                  </a:txBody>
                  <a:tcPr/>
                </a:tc>
                <a:extLst>
                  <a:ext uri="{0D108BD9-81ED-4DB2-BD59-A6C34878D82A}">
                    <a16:rowId xmlns:a16="http://schemas.microsoft.com/office/drawing/2014/main" val="10004"/>
                  </a:ext>
                </a:extLst>
              </a:tr>
              <a:tr h="370840">
                <a:tc>
                  <a:txBody>
                    <a:bodyPr/>
                    <a:lstStyle/>
                    <a:p>
                      <a:r>
                        <a:rPr kumimoji="0" lang="tr-TR" sz="1200" kern="1200" dirty="0">
                          <a:solidFill>
                            <a:schemeClr val="dk1"/>
                          </a:solidFill>
                          <a:latin typeface="+mn-lt"/>
                          <a:ea typeface="+mn-ea"/>
                          <a:cs typeface="+mn-cs"/>
                        </a:rPr>
                        <a:t>Türk dili ve</a:t>
                      </a:r>
                      <a:r>
                        <a:rPr kumimoji="0" lang="tr-TR" sz="1200" kern="1200" baseline="0" dirty="0">
                          <a:solidFill>
                            <a:schemeClr val="dk1"/>
                          </a:solidFill>
                          <a:latin typeface="+mn-lt"/>
                          <a:ea typeface="+mn-ea"/>
                          <a:cs typeface="+mn-cs"/>
                        </a:rPr>
                        <a:t> Edebiyatı Dersliği</a:t>
                      </a:r>
                      <a:endParaRPr lang="tr-TR" sz="1200" dirty="0"/>
                    </a:p>
                  </a:txBody>
                  <a:tcPr/>
                </a:tc>
                <a:tc>
                  <a:txBody>
                    <a:bodyPr/>
                    <a:lstStyle/>
                    <a:p>
                      <a:pPr algn="ctr"/>
                      <a:r>
                        <a:rPr lang="tr-TR" sz="1200"/>
                        <a:t>Yapıldı</a:t>
                      </a:r>
                      <a:endParaRPr lang="tr-TR" sz="1200" dirty="0"/>
                    </a:p>
                  </a:txBody>
                  <a:tcPr/>
                </a:tc>
                <a:extLst>
                  <a:ext uri="{0D108BD9-81ED-4DB2-BD59-A6C34878D82A}">
                    <a16:rowId xmlns:a16="http://schemas.microsoft.com/office/drawing/2014/main" val="10005"/>
                  </a:ext>
                </a:extLst>
              </a:tr>
              <a:tr h="370840">
                <a:tc>
                  <a:txBody>
                    <a:bodyPr/>
                    <a:lstStyle/>
                    <a:p>
                      <a:r>
                        <a:rPr lang="tr-TR" sz="1200" dirty="0"/>
                        <a:t>Din Kültürü ve Ahlak Bilgisi Dersliği</a:t>
                      </a:r>
                    </a:p>
                  </a:txBody>
                  <a:tcPr/>
                </a:tc>
                <a:tc>
                  <a:txBody>
                    <a:bodyPr/>
                    <a:lstStyle/>
                    <a:p>
                      <a:pPr algn="ctr"/>
                      <a:r>
                        <a:rPr lang="tr-TR" sz="1200"/>
                        <a:t>Yapıldı</a:t>
                      </a:r>
                      <a:endParaRPr lang="tr-TR" sz="1200" dirty="0"/>
                    </a:p>
                  </a:txBody>
                  <a:tcPr/>
                </a:tc>
                <a:extLst>
                  <a:ext uri="{0D108BD9-81ED-4DB2-BD59-A6C34878D82A}">
                    <a16:rowId xmlns:a16="http://schemas.microsoft.com/office/drawing/2014/main" val="10006"/>
                  </a:ext>
                </a:extLst>
              </a:tr>
              <a:tr h="370840">
                <a:tc>
                  <a:txBody>
                    <a:bodyPr/>
                    <a:lstStyle/>
                    <a:p>
                      <a:r>
                        <a:rPr kumimoji="0" lang="tr-TR" sz="1200" kern="1200" dirty="0">
                          <a:solidFill>
                            <a:schemeClr val="dk1"/>
                          </a:solidFill>
                          <a:latin typeface="+mn-lt"/>
                          <a:ea typeface="+mn-ea"/>
                          <a:cs typeface="+mn-cs"/>
                        </a:rPr>
                        <a:t>Okul Risk Eylem Planının Hazırlanması</a:t>
                      </a:r>
                      <a:endParaRPr lang="tr-TR" sz="1200" dirty="0"/>
                    </a:p>
                  </a:txBody>
                  <a:tcPr/>
                </a:tc>
                <a:tc>
                  <a:txBody>
                    <a:bodyPr/>
                    <a:lstStyle/>
                    <a:p>
                      <a:pPr algn="ctr"/>
                      <a:r>
                        <a:rPr lang="tr-TR" sz="1200"/>
                        <a:t>Yapıldı</a:t>
                      </a:r>
                      <a:endParaRPr lang="tr-TR" sz="1200" dirty="0"/>
                    </a:p>
                  </a:txBody>
                  <a:tcPr/>
                </a:tc>
                <a:extLst>
                  <a:ext uri="{0D108BD9-81ED-4DB2-BD59-A6C34878D82A}">
                    <a16:rowId xmlns:a16="http://schemas.microsoft.com/office/drawing/2014/main" val="10007"/>
                  </a:ext>
                </a:extLst>
              </a:tr>
              <a:tr h="370840">
                <a:tc>
                  <a:txBody>
                    <a:bodyPr/>
                    <a:lstStyle/>
                    <a:p>
                      <a:r>
                        <a:rPr kumimoji="0" lang="tr-TR" sz="1200" kern="1200" dirty="0">
                          <a:solidFill>
                            <a:schemeClr val="dk1"/>
                          </a:solidFill>
                          <a:latin typeface="+mn-lt"/>
                          <a:ea typeface="+mn-ea"/>
                          <a:cs typeface="+mn-cs"/>
                        </a:rPr>
                        <a:t>Sınıfların Akıllı Tahtalarla Donatılması</a:t>
                      </a:r>
                      <a:endParaRPr lang="tr-TR" sz="1200" dirty="0"/>
                    </a:p>
                  </a:txBody>
                  <a:tcPr/>
                </a:tc>
                <a:tc>
                  <a:txBody>
                    <a:bodyPr/>
                    <a:lstStyle/>
                    <a:p>
                      <a:pPr algn="ctr"/>
                      <a:r>
                        <a:rPr lang="tr-TR" sz="1200"/>
                        <a:t>Yapıldı</a:t>
                      </a:r>
                      <a:endParaRPr lang="tr-TR" sz="1200" dirty="0"/>
                    </a:p>
                  </a:txBody>
                  <a:tcPr/>
                </a:tc>
                <a:extLst>
                  <a:ext uri="{0D108BD9-81ED-4DB2-BD59-A6C34878D82A}">
                    <a16:rowId xmlns:a16="http://schemas.microsoft.com/office/drawing/2014/main" val="10008"/>
                  </a:ext>
                </a:extLst>
              </a:tr>
              <a:tr h="370840">
                <a:tc>
                  <a:txBody>
                    <a:bodyPr/>
                    <a:lstStyle/>
                    <a:p>
                      <a:r>
                        <a:rPr kumimoji="0" lang="tr-TR" sz="1200" kern="1200" dirty="0">
                          <a:solidFill>
                            <a:schemeClr val="dk1"/>
                          </a:solidFill>
                          <a:latin typeface="+mn-lt"/>
                          <a:ea typeface="+mn-ea"/>
                          <a:cs typeface="+mn-cs"/>
                        </a:rPr>
                        <a:t>Okulun Teknolojik Donanımı</a:t>
                      </a:r>
                      <a:endParaRPr lang="tr-TR" sz="1200" dirty="0"/>
                    </a:p>
                  </a:txBody>
                  <a:tcPr/>
                </a:tc>
                <a:tc>
                  <a:txBody>
                    <a:bodyPr/>
                    <a:lstStyle/>
                    <a:p>
                      <a:pPr algn="ctr"/>
                      <a:r>
                        <a:rPr lang="tr-TR" sz="1200"/>
                        <a:t>Yapıldı</a:t>
                      </a:r>
                      <a:endParaRPr lang="tr-TR" sz="1200" dirty="0"/>
                    </a:p>
                  </a:txBody>
                  <a:tcPr/>
                </a:tc>
                <a:extLst>
                  <a:ext uri="{0D108BD9-81ED-4DB2-BD59-A6C34878D82A}">
                    <a16:rowId xmlns:a16="http://schemas.microsoft.com/office/drawing/2014/main" val="10009"/>
                  </a:ext>
                </a:extLst>
              </a:tr>
              <a:tr h="370840">
                <a:tc>
                  <a:txBody>
                    <a:bodyPr/>
                    <a:lstStyle/>
                    <a:p>
                      <a:r>
                        <a:rPr kumimoji="0" lang="tr-TR" sz="1200" kern="1200" dirty="0">
                          <a:solidFill>
                            <a:schemeClr val="dk1"/>
                          </a:solidFill>
                          <a:latin typeface="+mn-lt"/>
                          <a:ea typeface="+mn-ea"/>
                          <a:cs typeface="+mn-cs"/>
                        </a:rPr>
                        <a:t>Okul Başarı Köşesinin Oluşturulması</a:t>
                      </a:r>
                      <a:endParaRPr lang="tr-TR" sz="1200" dirty="0"/>
                    </a:p>
                  </a:txBody>
                  <a:tcPr/>
                </a:tc>
                <a:tc>
                  <a:txBody>
                    <a:bodyPr/>
                    <a:lstStyle/>
                    <a:p>
                      <a:pPr algn="ctr"/>
                      <a:r>
                        <a:rPr lang="tr-TR" sz="1200"/>
                        <a:t>Yapıldı</a:t>
                      </a:r>
                      <a:endParaRPr lang="tr-TR" sz="1200" dirty="0"/>
                    </a:p>
                  </a:txBody>
                  <a:tcPr/>
                </a:tc>
                <a:extLst>
                  <a:ext uri="{0D108BD9-81ED-4DB2-BD59-A6C34878D82A}">
                    <a16:rowId xmlns:a16="http://schemas.microsoft.com/office/drawing/2014/main" val="10010"/>
                  </a:ext>
                </a:extLst>
              </a:tr>
              <a:tr h="370840">
                <a:tc>
                  <a:txBody>
                    <a:bodyPr/>
                    <a:lstStyle/>
                    <a:p>
                      <a:r>
                        <a:rPr kumimoji="0" lang="tr-TR" sz="1200" kern="1200" dirty="0">
                          <a:solidFill>
                            <a:schemeClr val="dk1"/>
                          </a:solidFill>
                          <a:latin typeface="+mn-lt"/>
                          <a:ea typeface="+mn-ea"/>
                          <a:cs typeface="+mn-cs"/>
                        </a:rPr>
                        <a:t>Okulun Fiziki İçi Ve Dış Yapısının Düzenlenmesi</a:t>
                      </a:r>
                      <a:endParaRPr lang="tr-TR" sz="1200" dirty="0"/>
                    </a:p>
                  </a:txBody>
                  <a:tcPr/>
                </a:tc>
                <a:tc>
                  <a:txBody>
                    <a:bodyPr/>
                    <a:lstStyle/>
                    <a:p>
                      <a:pPr algn="ctr"/>
                      <a:r>
                        <a:rPr lang="tr-TR" sz="1200"/>
                        <a:t>Yapıldı</a:t>
                      </a:r>
                      <a:endParaRPr lang="tr-TR" sz="1200" dirty="0"/>
                    </a:p>
                  </a:txBody>
                  <a:tcPr/>
                </a:tc>
                <a:extLst>
                  <a:ext uri="{0D108BD9-81ED-4DB2-BD59-A6C34878D82A}">
                    <a16:rowId xmlns:a16="http://schemas.microsoft.com/office/drawing/2014/main" val="10011"/>
                  </a:ext>
                </a:extLst>
              </a:tr>
              <a:tr h="348520">
                <a:tc>
                  <a:txBody>
                    <a:bodyPr/>
                    <a:lstStyle/>
                    <a:p>
                      <a:r>
                        <a:rPr kumimoji="0" lang="tr-TR" sz="1200" kern="1200" dirty="0">
                          <a:solidFill>
                            <a:schemeClr val="dk1"/>
                          </a:solidFill>
                          <a:latin typeface="+mn-lt"/>
                          <a:ea typeface="+mn-ea"/>
                          <a:cs typeface="+mn-cs"/>
                        </a:rPr>
                        <a:t>Resim</a:t>
                      </a:r>
                      <a:r>
                        <a:rPr kumimoji="0" lang="tr-TR" sz="1200" kern="1200" baseline="0" dirty="0">
                          <a:solidFill>
                            <a:schemeClr val="dk1"/>
                          </a:solidFill>
                          <a:latin typeface="+mn-lt"/>
                          <a:ea typeface="+mn-ea"/>
                          <a:cs typeface="+mn-cs"/>
                        </a:rPr>
                        <a:t> Odasının Düzenlenmesi</a:t>
                      </a:r>
                      <a:endParaRPr lang="tr-TR" sz="1200" dirty="0"/>
                    </a:p>
                  </a:txBody>
                  <a:tcPr/>
                </a:tc>
                <a:tc>
                  <a:txBody>
                    <a:bodyPr/>
                    <a:lstStyle/>
                    <a:p>
                      <a:pPr algn="ctr"/>
                      <a:r>
                        <a:rPr lang="tr-TR" sz="1200"/>
                        <a:t>Yapıldı</a:t>
                      </a:r>
                      <a:endParaRPr lang="tr-TR" sz="1200" dirty="0"/>
                    </a:p>
                  </a:txBody>
                  <a:tcPr/>
                </a:tc>
                <a:extLst>
                  <a:ext uri="{0D108BD9-81ED-4DB2-BD59-A6C34878D82A}">
                    <a16:rowId xmlns:a16="http://schemas.microsoft.com/office/drawing/2014/main" val="10012"/>
                  </a:ext>
                </a:extLst>
              </a:tr>
              <a:tr h="370840">
                <a:tc>
                  <a:txBody>
                    <a:bodyPr/>
                    <a:lstStyle/>
                    <a:p>
                      <a:r>
                        <a:rPr kumimoji="0" lang="tr-TR" sz="1200" kern="1200" dirty="0">
                          <a:solidFill>
                            <a:schemeClr val="dk1"/>
                          </a:solidFill>
                          <a:latin typeface="+mn-lt"/>
                          <a:ea typeface="+mn-ea"/>
                          <a:cs typeface="+mn-cs"/>
                        </a:rPr>
                        <a:t>Kütüphanenin Düzenlenmesi</a:t>
                      </a:r>
                      <a:endParaRPr lang="tr-TR" sz="1200" dirty="0"/>
                    </a:p>
                  </a:txBody>
                  <a:tcPr/>
                </a:tc>
                <a:tc>
                  <a:txBody>
                    <a:bodyPr/>
                    <a:lstStyle/>
                    <a:p>
                      <a:pPr algn="ctr"/>
                      <a:r>
                        <a:rPr lang="tr-TR" sz="1200"/>
                        <a:t>Yapıldı</a:t>
                      </a:r>
                      <a:endParaRPr lang="tr-TR" sz="1200" dirty="0"/>
                    </a:p>
                  </a:txBody>
                  <a:tcPr/>
                </a:tc>
                <a:extLst>
                  <a:ext uri="{0D108BD9-81ED-4DB2-BD59-A6C34878D82A}">
                    <a16:rowId xmlns:a16="http://schemas.microsoft.com/office/drawing/2014/main" val="10013"/>
                  </a:ext>
                </a:extLst>
              </a:tr>
              <a:tr h="370840">
                <a:tc>
                  <a:txBody>
                    <a:bodyPr/>
                    <a:lstStyle/>
                    <a:p>
                      <a:r>
                        <a:rPr kumimoji="0" lang="tr-TR" sz="1200" kern="1200" dirty="0">
                          <a:solidFill>
                            <a:schemeClr val="dk1"/>
                          </a:solidFill>
                          <a:latin typeface="+mn-lt"/>
                          <a:ea typeface="+mn-ea"/>
                          <a:cs typeface="+mn-cs"/>
                        </a:rPr>
                        <a:t>Çok Amaçlı Salonun Düzenlenmesi</a:t>
                      </a:r>
                      <a:endParaRPr lang="tr-TR" sz="1200" dirty="0"/>
                    </a:p>
                  </a:txBody>
                  <a:tcPr/>
                </a:tc>
                <a:tc>
                  <a:txBody>
                    <a:bodyPr/>
                    <a:lstStyle/>
                    <a:p>
                      <a:pPr algn="ctr"/>
                      <a:r>
                        <a:rPr lang="tr-TR" sz="1200"/>
                        <a:t>Yapıldı</a:t>
                      </a:r>
                      <a:endParaRPr lang="tr-TR" sz="1200" dirty="0"/>
                    </a:p>
                  </a:txBody>
                  <a:tcPr/>
                </a:tc>
                <a:extLst>
                  <a:ext uri="{0D108BD9-81ED-4DB2-BD59-A6C34878D82A}">
                    <a16:rowId xmlns:a16="http://schemas.microsoft.com/office/drawing/2014/main" val="10014"/>
                  </a:ext>
                </a:extLst>
              </a:tr>
              <a:tr h="370840">
                <a:tc>
                  <a:txBody>
                    <a:bodyPr/>
                    <a:lstStyle/>
                    <a:p>
                      <a:r>
                        <a:rPr kumimoji="0" lang="tr-TR" sz="1200" kern="1200" dirty="0">
                          <a:solidFill>
                            <a:schemeClr val="dk1"/>
                          </a:solidFill>
                          <a:latin typeface="+mn-lt"/>
                          <a:ea typeface="+mn-ea"/>
                          <a:cs typeface="+mn-cs"/>
                        </a:rPr>
                        <a:t>Okul İnternet Sitesinin Yenilenmesi</a:t>
                      </a:r>
                      <a:endParaRPr lang="tr-TR" sz="1200" dirty="0"/>
                    </a:p>
                  </a:txBody>
                  <a:tcPr/>
                </a:tc>
                <a:tc>
                  <a:txBody>
                    <a:bodyPr/>
                    <a:lstStyle/>
                    <a:p>
                      <a:pPr algn="ctr"/>
                      <a:r>
                        <a:rPr lang="tr-TR" sz="1200" dirty="0"/>
                        <a:t>Yapıldı</a:t>
                      </a:r>
                    </a:p>
                  </a:txBody>
                  <a:tcPr/>
                </a:tc>
                <a:extLst>
                  <a:ext uri="{0D108BD9-81ED-4DB2-BD59-A6C34878D82A}">
                    <a16:rowId xmlns:a16="http://schemas.microsoft.com/office/drawing/2014/main" val="10015"/>
                  </a:ext>
                </a:extLst>
              </a:tr>
              <a:tr h="370840">
                <a:tc>
                  <a:txBody>
                    <a:bodyPr/>
                    <a:lstStyle/>
                    <a:p>
                      <a:r>
                        <a:rPr lang="tr-TR" sz="1200" dirty="0"/>
                        <a:t>Yemek salonun ve Spor Odasının Düzenlenmesi</a:t>
                      </a:r>
                    </a:p>
                  </a:txBody>
                  <a:tcPr/>
                </a:tc>
                <a:tc>
                  <a:txBody>
                    <a:bodyPr/>
                    <a:lstStyle/>
                    <a:p>
                      <a:pPr algn="ctr"/>
                      <a:r>
                        <a:rPr lang="tr-TR" sz="1200" dirty="0"/>
                        <a:t>Yapıldı</a:t>
                      </a:r>
                      <a:r>
                        <a:rPr lang="tr-TR" sz="1200" baseline="0" dirty="0"/>
                        <a:t> </a:t>
                      </a:r>
                      <a:endParaRPr lang="tr-TR" sz="1200" dirty="0"/>
                    </a:p>
                  </a:txBody>
                  <a:tcPr/>
                </a:tc>
                <a:extLst>
                  <a:ext uri="{0D108BD9-81ED-4DB2-BD59-A6C34878D82A}">
                    <a16:rowId xmlns:a16="http://schemas.microsoft.com/office/drawing/2014/main" val="10016"/>
                  </a:ext>
                </a:extLst>
              </a:tr>
            </a:tbl>
          </a:graphicData>
        </a:graphic>
      </p:graphicFrame>
      <p:pic>
        <p:nvPicPr>
          <p:cNvPr id="6" name="Resim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987338"/>
            <a:ext cx="2198404" cy="2144502"/>
          </a:xfrm>
          <a:prstGeom prst="rect">
            <a:avLst/>
          </a:prstGeom>
        </p:spPr>
      </p:pic>
      <p:sp>
        <p:nvSpPr>
          <p:cNvPr id="9" name="2 Metin Yer Tutucusu"/>
          <p:cNvSpPr txBox="1">
            <a:spLocks/>
          </p:cNvSpPr>
          <p:nvPr/>
        </p:nvSpPr>
        <p:spPr>
          <a:xfrm rot="16200000">
            <a:off x="-1673656" y="5013964"/>
            <a:ext cx="5544619" cy="1348324"/>
          </a:xfrm>
          <a:prstGeom prst="rect">
            <a:avLst/>
          </a:prstGeom>
        </p:spPr>
        <p:txBody>
          <a:bodyPr vert="horz">
            <a:normAutofit fontScale="85000" lnSpcReduction="20000"/>
          </a:bodyPr>
          <a:lstStyle>
            <a:lvl1pPr marL="0" indent="0" algn="l" rtl="0" eaLnBrk="1" latinLnBrk="0" hangingPunct="1">
              <a:spcBef>
                <a:spcPct val="20000"/>
              </a:spcBef>
              <a:spcAft>
                <a:spcPts val="1000"/>
              </a:spcAft>
              <a:buClr>
                <a:schemeClr val="accent1"/>
              </a:buClr>
              <a:buSzPct val="85000"/>
              <a:buFont typeface="Wingdings 2"/>
              <a:buNone/>
              <a:defRPr kumimoji="0" sz="1600" kern="1200">
                <a:solidFill>
                  <a:srgbClr val="FFFFFF"/>
                </a:solidFill>
                <a:latin typeface="+mn-lt"/>
                <a:ea typeface="+mn-ea"/>
                <a:cs typeface="+mn-cs"/>
              </a:defRPr>
            </a:lvl1pPr>
            <a:lvl2pPr marL="548640" indent="-274320" algn="l" rtl="0" eaLnBrk="1" latinLnBrk="0" hangingPunct="1">
              <a:spcBef>
                <a:spcPct val="20000"/>
              </a:spcBef>
              <a:buClr>
                <a:schemeClr val="accent2"/>
              </a:buClr>
              <a:buSzPct val="70000"/>
              <a:buFont typeface="Wingdings"/>
              <a:buNone/>
              <a:defRPr kumimoji="0" sz="1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None/>
              <a:defRPr kumimoji="0" sz="1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None/>
              <a:defRPr kumimoji="0" sz="9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None/>
              <a:defRPr kumimoji="0" sz="9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lgn="ctr"/>
            <a:r>
              <a:rPr lang="tr-TR" dirty="0"/>
              <a:t>OVACUMA ÇOK PROGRAMLI ANADOLU LİSESİ</a:t>
            </a:r>
          </a:p>
          <a:p>
            <a:pPr lvl="0" algn="ctr">
              <a:spcBef>
                <a:spcPts val="0"/>
              </a:spcBef>
              <a:spcAft>
                <a:spcPts val="0"/>
              </a:spcAft>
              <a:buClrTx/>
              <a:buSzTx/>
            </a:pPr>
            <a:r>
              <a:rPr lang="tr-TR" dirty="0"/>
              <a:t> </a:t>
            </a:r>
            <a:endParaRPr lang="tr-TR" sz="1800" dirty="0">
              <a:solidFill>
                <a:prstClr val="black"/>
              </a:solidFill>
            </a:endParaRPr>
          </a:p>
          <a:p>
            <a:pPr lvl="0" algn="ctr">
              <a:spcBef>
                <a:spcPts val="0"/>
              </a:spcBef>
              <a:spcAft>
                <a:spcPts val="0"/>
              </a:spcAft>
              <a:buClrTx/>
              <a:buSzTx/>
            </a:pPr>
            <a:r>
              <a:rPr lang="tr-TR" sz="1800" dirty="0">
                <a:solidFill>
                  <a:prstClr val="black"/>
                </a:solidFill>
              </a:rPr>
              <a:t> 2019-2020  EĞİTİM – ÖĞRETİM YILI </a:t>
            </a:r>
          </a:p>
          <a:p>
            <a:pPr algn="ctr"/>
            <a:endParaRPr lang="tr-TR" dirty="0"/>
          </a:p>
          <a:p>
            <a:pPr algn="ctr"/>
            <a:r>
              <a:rPr lang="tr-TR" dirty="0"/>
              <a:t>BRİFİNG DOSYASI</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50" y="1219200"/>
            <a:ext cx="1771650" cy="1480592"/>
          </a:xfrm>
        </p:spPr>
        <p:txBody>
          <a:bodyPr/>
          <a:lstStyle/>
          <a:p>
            <a:br>
              <a:rPr lang="tr-TR" dirty="0"/>
            </a:br>
            <a:endParaRPr lang="tr-TR" dirty="0"/>
          </a:p>
        </p:txBody>
      </p:sp>
      <p:pic>
        <p:nvPicPr>
          <p:cNvPr id="8" name="Resim 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987338"/>
            <a:ext cx="2198404" cy="2144502"/>
          </a:xfrm>
          <a:prstGeom prst="rect">
            <a:avLst/>
          </a:prstGeom>
        </p:spPr>
      </p:pic>
      <p:sp>
        <p:nvSpPr>
          <p:cNvPr id="10" name="2 Metin Yer Tutucusu"/>
          <p:cNvSpPr>
            <a:spLocks noGrp="1"/>
          </p:cNvSpPr>
          <p:nvPr>
            <p:ph type="body" idx="2"/>
          </p:nvPr>
        </p:nvSpPr>
        <p:spPr>
          <a:xfrm rot="16200000">
            <a:off x="-1673656" y="5013964"/>
            <a:ext cx="5544619" cy="1348324"/>
          </a:xfrm>
        </p:spPr>
        <p:txBody>
          <a:bodyPr>
            <a:normAutofit fontScale="85000" lnSpcReduction="20000"/>
          </a:bodyPr>
          <a:lstStyle/>
          <a:p>
            <a:pPr algn="ctr"/>
            <a:r>
              <a:rPr lang="tr-TR" dirty="0"/>
              <a:t>OVACUMA ÇOK PROGRAMLI ANADOLU LİSESİ</a:t>
            </a:r>
          </a:p>
          <a:p>
            <a:pPr lvl="0" algn="ctr">
              <a:spcBef>
                <a:spcPts val="0"/>
              </a:spcBef>
              <a:spcAft>
                <a:spcPts val="0"/>
              </a:spcAft>
              <a:buClrTx/>
              <a:buSzTx/>
            </a:pPr>
            <a:r>
              <a:rPr lang="tr-TR" dirty="0"/>
              <a:t> </a:t>
            </a:r>
            <a:endParaRPr lang="tr-TR" sz="1800" dirty="0">
              <a:solidFill>
                <a:prstClr val="black"/>
              </a:solidFill>
            </a:endParaRPr>
          </a:p>
          <a:p>
            <a:pPr lvl="0" algn="ctr">
              <a:spcBef>
                <a:spcPts val="0"/>
              </a:spcBef>
              <a:spcAft>
                <a:spcPts val="0"/>
              </a:spcAft>
              <a:buClrTx/>
              <a:buSzTx/>
            </a:pPr>
            <a:r>
              <a:rPr lang="tr-TR" sz="1800" dirty="0">
                <a:solidFill>
                  <a:prstClr val="black"/>
                </a:solidFill>
              </a:rPr>
              <a:t> 2019-2020  EĞİTİM – ÖĞRETİM YILI </a:t>
            </a:r>
          </a:p>
          <a:p>
            <a:pPr algn="ctr"/>
            <a:r>
              <a:rPr lang="tr-TR" dirty="0"/>
              <a:t> </a:t>
            </a:r>
          </a:p>
          <a:p>
            <a:pPr algn="ctr"/>
            <a:r>
              <a:rPr lang="tr-TR" dirty="0"/>
              <a:t>BRİFİNG DOSYASI</a:t>
            </a: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5916" y="827583"/>
            <a:ext cx="4525452" cy="3600401"/>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0480" y="4608377"/>
            <a:ext cx="4520888" cy="378004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br>
              <a:rPr lang="tr-TR" dirty="0"/>
            </a:br>
            <a:br>
              <a:rPr lang="tr-TR" dirty="0"/>
            </a:br>
            <a:endParaRPr lang="tr-TR" dirty="0"/>
          </a:p>
        </p:txBody>
      </p:sp>
      <p:pic>
        <p:nvPicPr>
          <p:cNvPr id="8" name="Resim 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987338"/>
            <a:ext cx="2198404" cy="2144502"/>
          </a:xfrm>
          <a:prstGeom prst="rect">
            <a:avLst/>
          </a:prstGeom>
        </p:spPr>
      </p:pic>
      <p:sp>
        <p:nvSpPr>
          <p:cNvPr id="10" name="2 Metin Yer Tutucusu"/>
          <p:cNvSpPr>
            <a:spLocks noGrp="1"/>
          </p:cNvSpPr>
          <p:nvPr>
            <p:ph type="body" idx="2"/>
          </p:nvPr>
        </p:nvSpPr>
        <p:spPr>
          <a:xfrm rot="16200000">
            <a:off x="-1673656" y="5013964"/>
            <a:ext cx="5544619" cy="1348324"/>
          </a:xfrm>
        </p:spPr>
        <p:txBody>
          <a:bodyPr>
            <a:normAutofit fontScale="85000" lnSpcReduction="20000"/>
          </a:bodyPr>
          <a:lstStyle/>
          <a:p>
            <a:pPr algn="ctr"/>
            <a:r>
              <a:rPr lang="tr-TR" dirty="0"/>
              <a:t>OVACUMA ÇOK PROGRAMLI ANADOLU LİSESİ</a:t>
            </a:r>
          </a:p>
          <a:p>
            <a:pPr lvl="0" algn="ctr">
              <a:spcBef>
                <a:spcPts val="0"/>
              </a:spcBef>
              <a:spcAft>
                <a:spcPts val="0"/>
              </a:spcAft>
              <a:buClrTx/>
              <a:buSzTx/>
            </a:pPr>
            <a:r>
              <a:rPr lang="tr-TR" dirty="0"/>
              <a:t>  </a:t>
            </a:r>
            <a:endParaRPr lang="tr-TR" sz="1800" dirty="0">
              <a:solidFill>
                <a:prstClr val="black"/>
              </a:solidFill>
            </a:endParaRPr>
          </a:p>
          <a:p>
            <a:pPr lvl="0" algn="ctr">
              <a:spcBef>
                <a:spcPts val="0"/>
              </a:spcBef>
              <a:spcAft>
                <a:spcPts val="0"/>
              </a:spcAft>
              <a:buClrTx/>
              <a:buSzTx/>
            </a:pPr>
            <a:r>
              <a:rPr lang="tr-TR" sz="1800" dirty="0">
                <a:solidFill>
                  <a:prstClr val="black"/>
                </a:solidFill>
              </a:rPr>
              <a:t> 2019-2020  EĞİTİM – ÖĞRETİM YILI </a:t>
            </a:r>
          </a:p>
          <a:p>
            <a:pPr algn="ctr"/>
            <a:endParaRPr lang="tr-TR" dirty="0"/>
          </a:p>
          <a:p>
            <a:pPr algn="ctr"/>
            <a:r>
              <a:rPr lang="tr-TR" dirty="0"/>
              <a:t>BRİFİNG DOSYASI</a:t>
            </a:r>
          </a:p>
        </p:txBody>
      </p:sp>
      <p:pic>
        <p:nvPicPr>
          <p:cNvPr id="6" name="İçerik Yer Tutucusu 5"/>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2204864" y="827584"/>
            <a:ext cx="4452303" cy="3339227"/>
          </a:xfr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4403" y="4283967"/>
            <a:ext cx="4454957" cy="334121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Metin Yer Tutucusu"/>
          <p:cNvSpPr>
            <a:spLocks noGrp="1"/>
          </p:cNvSpPr>
          <p:nvPr>
            <p:ph type="body" idx="2"/>
          </p:nvPr>
        </p:nvSpPr>
        <p:spPr>
          <a:xfrm>
            <a:off x="285750" y="7308304"/>
            <a:ext cx="6239594" cy="859914"/>
          </a:xfrm>
        </p:spPr>
        <p:txBody>
          <a:bodyPr>
            <a:noAutofit/>
          </a:bodyPr>
          <a:lstStyle/>
          <a:p>
            <a:pPr algn="ctr"/>
            <a:r>
              <a:rPr lang="tr-TR" sz="1200" i="1" dirty="0">
                <a:solidFill>
                  <a:schemeClr val="tx2">
                    <a:lumMod val="75000"/>
                  </a:schemeClr>
                </a:solidFill>
              </a:rPr>
              <a:t>Gençler !</a:t>
            </a:r>
            <a:endParaRPr lang="tr-TR" sz="1200" dirty="0">
              <a:solidFill>
                <a:schemeClr val="tx2">
                  <a:lumMod val="75000"/>
                </a:schemeClr>
              </a:solidFill>
            </a:endParaRPr>
          </a:p>
          <a:p>
            <a:pPr algn="ctr"/>
            <a:r>
              <a:rPr lang="tr-TR" sz="1200" i="1" dirty="0">
                <a:solidFill>
                  <a:schemeClr val="tx2">
                    <a:lumMod val="75000"/>
                  </a:schemeClr>
                </a:solidFill>
              </a:rPr>
              <a:t>Cesaretimizi takviye ve idame eden sizlersiniz. Siz, almakta olduğunuz terbiye ve irfan ile insanlık ve medeniyetin, vatan sevgisinin, fikir hürriyetinin en kıymetli timsali olacaksınız. Yükselen yeni nesil, istikbal sizsiniz. Cumhuriyeti biz kurduk, onu yükseltecek ve yaşatacak sizsiniz.</a:t>
            </a:r>
            <a:r>
              <a:rPr lang="tr-TR" sz="1200" dirty="0">
                <a:solidFill>
                  <a:schemeClr val="tx2">
                    <a:lumMod val="75000"/>
                  </a:schemeClr>
                </a:solidFill>
              </a:rPr>
              <a:t> </a:t>
            </a:r>
          </a:p>
          <a:p>
            <a:pPr algn="ctr"/>
            <a:r>
              <a:rPr lang="tr-TR" sz="1200" dirty="0">
                <a:solidFill>
                  <a:schemeClr val="tx2">
                    <a:lumMod val="75000"/>
                  </a:schemeClr>
                </a:solidFill>
              </a:rPr>
              <a:t>	</a:t>
            </a:r>
            <a:r>
              <a:rPr lang="tr-TR" sz="1200" b="1" i="1" dirty="0">
                <a:solidFill>
                  <a:schemeClr val="tx2">
                    <a:lumMod val="75000"/>
                  </a:schemeClr>
                </a:solidFill>
              </a:rPr>
              <a:t>M. Kemal ATATÜRK</a:t>
            </a:r>
            <a:endParaRPr lang="tr-TR" sz="1200" dirty="0">
              <a:solidFill>
                <a:schemeClr val="tx2">
                  <a:lumMod val="75000"/>
                </a:schemeClr>
              </a:solidFill>
            </a:endParaRPr>
          </a:p>
          <a:p>
            <a:pPr algn="ctr"/>
            <a:endParaRPr lang="tr-TR" sz="1200" dirty="0">
              <a:solidFill>
                <a:schemeClr val="tx2">
                  <a:lumMod val="75000"/>
                </a:schemeClr>
              </a:solidFill>
            </a:endParaRPr>
          </a:p>
        </p:txBody>
      </p:sp>
      <p:pic>
        <p:nvPicPr>
          <p:cNvPr id="5" name="4 İçerik Yer Tutucusu" descr="ata.jpg"/>
          <p:cNvPicPr>
            <a:picLocks noGrp="1" noChangeAspect="1"/>
          </p:cNvPicPr>
          <p:nvPr>
            <p:ph sz="quarter" idx="1"/>
          </p:nvPr>
        </p:nvPicPr>
        <p:blipFill>
          <a:blip r:embed="rId2" cstate="print"/>
          <a:stretch>
            <a:fillRect/>
          </a:stretch>
        </p:blipFill>
        <p:spPr>
          <a:xfrm>
            <a:off x="116632" y="107504"/>
            <a:ext cx="6669360" cy="7308304"/>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987338"/>
            <a:ext cx="2198404" cy="2144502"/>
          </a:xfrm>
          <a:prstGeom prst="rect">
            <a:avLst/>
          </a:prstGeom>
        </p:spPr>
      </p:pic>
      <p:sp>
        <p:nvSpPr>
          <p:cNvPr id="9" name="2 Metin Yer Tutucusu"/>
          <p:cNvSpPr>
            <a:spLocks noGrp="1"/>
          </p:cNvSpPr>
          <p:nvPr>
            <p:ph type="body" idx="2"/>
          </p:nvPr>
        </p:nvSpPr>
        <p:spPr>
          <a:xfrm rot="16200000">
            <a:off x="-1673656" y="5013964"/>
            <a:ext cx="5544619" cy="1348324"/>
          </a:xfrm>
        </p:spPr>
        <p:txBody>
          <a:bodyPr>
            <a:normAutofit fontScale="85000" lnSpcReduction="20000"/>
          </a:bodyPr>
          <a:lstStyle/>
          <a:p>
            <a:pPr algn="ctr"/>
            <a:r>
              <a:rPr lang="tr-TR" dirty="0"/>
              <a:t>OVACUMA ÇOK PROGRAMLI ANADOLU LİSESİ</a:t>
            </a:r>
          </a:p>
          <a:p>
            <a:pPr lvl="0" algn="ctr">
              <a:spcBef>
                <a:spcPts val="0"/>
              </a:spcBef>
              <a:spcAft>
                <a:spcPts val="0"/>
              </a:spcAft>
              <a:buClrTx/>
              <a:buSzTx/>
            </a:pPr>
            <a:endParaRPr lang="tr-TR" sz="1800" dirty="0">
              <a:solidFill>
                <a:prstClr val="black"/>
              </a:solidFill>
            </a:endParaRPr>
          </a:p>
          <a:p>
            <a:pPr lvl="0" algn="ctr">
              <a:spcBef>
                <a:spcPts val="0"/>
              </a:spcBef>
              <a:spcAft>
                <a:spcPts val="0"/>
              </a:spcAft>
              <a:buClrTx/>
              <a:buSzTx/>
            </a:pPr>
            <a:r>
              <a:rPr lang="tr-TR" sz="1800" dirty="0">
                <a:solidFill>
                  <a:prstClr val="black"/>
                </a:solidFill>
              </a:rPr>
              <a:t> 2019-2020  EĞİTİM – ÖĞRETİM YILI </a:t>
            </a:r>
          </a:p>
          <a:p>
            <a:pPr algn="ctr"/>
            <a:endParaRPr lang="tr-TR" dirty="0"/>
          </a:p>
          <a:p>
            <a:pPr algn="ctr"/>
            <a:r>
              <a:rPr lang="tr-TR" dirty="0"/>
              <a:t>BRİFİNG DOSYASI</a:t>
            </a:r>
          </a:p>
        </p:txBody>
      </p:sp>
      <p:pic>
        <p:nvPicPr>
          <p:cNvPr id="5" name="İçerik Yer Tutucusu 4"/>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2276871" y="971600"/>
            <a:ext cx="4416491" cy="3312368"/>
          </a:xfrm>
        </p:spPr>
      </p:pic>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4864" y="4592538"/>
            <a:ext cx="4536504" cy="340237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987338"/>
            <a:ext cx="2198404" cy="2144502"/>
          </a:xfrm>
          <a:prstGeom prst="rect">
            <a:avLst/>
          </a:prstGeom>
        </p:spPr>
      </p:pic>
      <p:sp>
        <p:nvSpPr>
          <p:cNvPr id="9" name="2 Metin Yer Tutucusu"/>
          <p:cNvSpPr>
            <a:spLocks noGrp="1"/>
          </p:cNvSpPr>
          <p:nvPr>
            <p:ph type="body" idx="2"/>
          </p:nvPr>
        </p:nvSpPr>
        <p:spPr>
          <a:xfrm rot="16200000">
            <a:off x="-1673656" y="5013964"/>
            <a:ext cx="5544619" cy="1348324"/>
          </a:xfrm>
        </p:spPr>
        <p:txBody>
          <a:bodyPr>
            <a:normAutofit fontScale="85000" lnSpcReduction="20000"/>
          </a:bodyPr>
          <a:lstStyle/>
          <a:p>
            <a:pPr algn="ctr"/>
            <a:r>
              <a:rPr lang="tr-TR" dirty="0"/>
              <a:t>OVACUMA ÇOK PROGRAMLI ANADOLU LİSESİ</a:t>
            </a:r>
          </a:p>
          <a:p>
            <a:pPr lvl="0" algn="ctr">
              <a:spcBef>
                <a:spcPts val="0"/>
              </a:spcBef>
              <a:spcAft>
                <a:spcPts val="0"/>
              </a:spcAft>
              <a:buClrTx/>
              <a:buSzTx/>
            </a:pPr>
            <a:r>
              <a:rPr lang="tr-TR" dirty="0"/>
              <a:t> </a:t>
            </a:r>
            <a:endParaRPr lang="tr-TR" sz="1800" dirty="0">
              <a:solidFill>
                <a:prstClr val="black"/>
              </a:solidFill>
            </a:endParaRPr>
          </a:p>
          <a:p>
            <a:pPr lvl="0" algn="ctr">
              <a:spcBef>
                <a:spcPts val="0"/>
              </a:spcBef>
              <a:spcAft>
                <a:spcPts val="0"/>
              </a:spcAft>
              <a:buClrTx/>
              <a:buSzTx/>
            </a:pPr>
            <a:r>
              <a:rPr lang="tr-TR" sz="1800" dirty="0">
                <a:solidFill>
                  <a:prstClr val="black"/>
                </a:solidFill>
              </a:rPr>
              <a:t> 2019-2020  EĞİTİM – ÖĞRETİM YILI </a:t>
            </a:r>
          </a:p>
          <a:p>
            <a:pPr algn="ctr"/>
            <a:endParaRPr lang="tr-TR" dirty="0"/>
          </a:p>
          <a:p>
            <a:pPr algn="ctr"/>
            <a:r>
              <a:rPr lang="tr-TR" dirty="0"/>
              <a:t>BRİFİNG DOSYASI</a:t>
            </a:r>
          </a:p>
        </p:txBody>
      </p:sp>
      <p:pic>
        <p:nvPicPr>
          <p:cNvPr id="3" name="İçerik Yer Tutucusu 2"/>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2348880" y="986594"/>
            <a:ext cx="4229100" cy="3171825"/>
          </a:xfrm>
        </p:spPr>
      </p:pic>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8880" y="4283968"/>
            <a:ext cx="4224469" cy="3168352"/>
          </a:xfrm>
          <a:prstGeom prst="rect">
            <a:avLst/>
          </a:prstGeom>
        </p:spPr>
      </p:pic>
    </p:spTree>
    <p:extLst>
      <p:ext uri="{BB962C8B-B14F-4D97-AF65-F5344CB8AC3E}">
        <p14:creationId xmlns:p14="http://schemas.microsoft.com/office/powerpoint/2010/main" val="2208863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987338"/>
            <a:ext cx="2198404" cy="2144502"/>
          </a:xfrm>
          <a:prstGeom prst="rect">
            <a:avLst/>
          </a:prstGeom>
        </p:spPr>
      </p:pic>
      <p:sp>
        <p:nvSpPr>
          <p:cNvPr id="9" name="2 Metin Yer Tutucusu"/>
          <p:cNvSpPr>
            <a:spLocks noGrp="1"/>
          </p:cNvSpPr>
          <p:nvPr>
            <p:ph type="body" idx="2"/>
          </p:nvPr>
        </p:nvSpPr>
        <p:spPr>
          <a:xfrm rot="16200000">
            <a:off x="-1673656" y="5013964"/>
            <a:ext cx="5544619" cy="1348324"/>
          </a:xfrm>
        </p:spPr>
        <p:txBody>
          <a:bodyPr>
            <a:normAutofit fontScale="85000" lnSpcReduction="20000"/>
          </a:bodyPr>
          <a:lstStyle/>
          <a:p>
            <a:pPr algn="ctr"/>
            <a:r>
              <a:rPr lang="tr-TR" dirty="0"/>
              <a:t>OVACUMA ÇOK PROGRAMLI ANADOLU LİSESİ</a:t>
            </a:r>
          </a:p>
          <a:p>
            <a:pPr lvl="0" algn="ctr">
              <a:spcBef>
                <a:spcPts val="0"/>
              </a:spcBef>
              <a:spcAft>
                <a:spcPts val="0"/>
              </a:spcAft>
              <a:buClrTx/>
              <a:buSzTx/>
            </a:pPr>
            <a:r>
              <a:rPr lang="tr-TR" dirty="0"/>
              <a:t>  </a:t>
            </a:r>
            <a:endParaRPr lang="tr-TR" sz="1800" dirty="0">
              <a:solidFill>
                <a:prstClr val="black"/>
              </a:solidFill>
            </a:endParaRPr>
          </a:p>
          <a:p>
            <a:pPr lvl="0" algn="ctr">
              <a:spcBef>
                <a:spcPts val="0"/>
              </a:spcBef>
              <a:spcAft>
                <a:spcPts val="0"/>
              </a:spcAft>
              <a:buClrTx/>
              <a:buSzTx/>
            </a:pPr>
            <a:r>
              <a:rPr lang="tr-TR" sz="1800" dirty="0">
                <a:solidFill>
                  <a:prstClr val="black"/>
                </a:solidFill>
              </a:rPr>
              <a:t> 2019-2020  EĞİTİM – ÖĞRETİM YILI </a:t>
            </a:r>
          </a:p>
          <a:p>
            <a:pPr algn="ctr"/>
            <a:endParaRPr lang="tr-TR" dirty="0"/>
          </a:p>
          <a:p>
            <a:pPr algn="ctr"/>
            <a:r>
              <a:rPr lang="tr-TR" dirty="0"/>
              <a:t>BRİFİNG DOSYASI</a:t>
            </a:r>
          </a:p>
        </p:txBody>
      </p:sp>
      <p:pic>
        <p:nvPicPr>
          <p:cNvPr id="3" name="İçerik Yer Tutucusu 2"/>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2348880" y="899592"/>
            <a:ext cx="4229100" cy="3171825"/>
          </a:xfrm>
        </p:spPr>
      </p:pic>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6263" y="4572000"/>
            <a:ext cx="4224469" cy="3168352"/>
          </a:xfrm>
          <a:prstGeom prst="rect">
            <a:avLst/>
          </a:prstGeom>
        </p:spPr>
      </p:pic>
    </p:spTree>
    <p:extLst>
      <p:ext uri="{BB962C8B-B14F-4D97-AF65-F5344CB8AC3E}">
        <p14:creationId xmlns:p14="http://schemas.microsoft.com/office/powerpoint/2010/main" val="2208863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987338"/>
            <a:ext cx="2198404" cy="2144502"/>
          </a:xfrm>
          <a:prstGeom prst="rect">
            <a:avLst/>
          </a:prstGeom>
        </p:spPr>
      </p:pic>
      <p:sp>
        <p:nvSpPr>
          <p:cNvPr id="9" name="2 Metin Yer Tutucusu"/>
          <p:cNvSpPr>
            <a:spLocks noGrp="1"/>
          </p:cNvSpPr>
          <p:nvPr>
            <p:ph type="body" idx="2"/>
          </p:nvPr>
        </p:nvSpPr>
        <p:spPr>
          <a:xfrm rot="16200000">
            <a:off x="-1673656" y="5013964"/>
            <a:ext cx="5544619" cy="1348324"/>
          </a:xfrm>
        </p:spPr>
        <p:txBody>
          <a:bodyPr>
            <a:normAutofit fontScale="85000" lnSpcReduction="20000"/>
          </a:bodyPr>
          <a:lstStyle/>
          <a:p>
            <a:pPr algn="ctr"/>
            <a:r>
              <a:rPr lang="tr-TR" dirty="0"/>
              <a:t>OVACUMA ÇOK PROGRAMLI ANADOLU LİSESİ</a:t>
            </a:r>
          </a:p>
          <a:p>
            <a:pPr lvl="0" algn="ctr">
              <a:spcBef>
                <a:spcPts val="0"/>
              </a:spcBef>
              <a:spcAft>
                <a:spcPts val="0"/>
              </a:spcAft>
              <a:buClrTx/>
              <a:buSzTx/>
            </a:pPr>
            <a:r>
              <a:rPr lang="tr-TR" dirty="0"/>
              <a:t>  </a:t>
            </a:r>
            <a:endParaRPr lang="tr-TR" sz="1800" dirty="0">
              <a:solidFill>
                <a:prstClr val="black"/>
              </a:solidFill>
            </a:endParaRPr>
          </a:p>
          <a:p>
            <a:pPr lvl="0" algn="ctr">
              <a:spcBef>
                <a:spcPts val="0"/>
              </a:spcBef>
              <a:spcAft>
                <a:spcPts val="0"/>
              </a:spcAft>
              <a:buClrTx/>
              <a:buSzTx/>
            </a:pPr>
            <a:r>
              <a:rPr lang="tr-TR" sz="1800" dirty="0">
                <a:solidFill>
                  <a:prstClr val="black"/>
                </a:solidFill>
              </a:rPr>
              <a:t> 2019-2020  EĞİTİM – ÖĞRETİM YILI </a:t>
            </a:r>
          </a:p>
          <a:p>
            <a:pPr algn="ctr"/>
            <a:endParaRPr lang="tr-TR" dirty="0"/>
          </a:p>
          <a:p>
            <a:pPr algn="ctr"/>
            <a:r>
              <a:rPr lang="tr-TR" dirty="0"/>
              <a:t>BRİFİNG DOSYASI</a:t>
            </a:r>
          </a:p>
        </p:txBody>
      </p:sp>
      <p:pic>
        <p:nvPicPr>
          <p:cNvPr id="5" name="İçerik Yer Tutucusu 4"/>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2276872" y="899592"/>
            <a:ext cx="4229100" cy="3171825"/>
          </a:xfr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6872" y="4430520"/>
            <a:ext cx="4221088" cy="3165816"/>
          </a:xfrm>
          <a:prstGeom prst="rect">
            <a:avLst/>
          </a:prstGeom>
        </p:spPr>
      </p:pic>
    </p:spTree>
    <p:extLst>
      <p:ext uri="{BB962C8B-B14F-4D97-AF65-F5344CB8AC3E}">
        <p14:creationId xmlns:p14="http://schemas.microsoft.com/office/powerpoint/2010/main" val="4239872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987338"/>
            <a:ext cx="2198404" cy="2144502"/>
          </a:xfrm>
          <a:prstGeom prst="rect">
            <a:avLst/>
          </a:prstGeom>
        </p:spPr>
      </p:pic>
      <p:sp>
        <p:nvSpPr>
          <p:cNvPr id="9" name="2 Metin Yer Tutucusu"/>
          <p:cNvSpPr>
            <a:spLocks noGrp="1"/>
          </p:cNvSpPr>
          <p:nvPr>
            <p:ph type="body" idx="2"/>
          </p:nvPr>
        </p:nvSpPr>
        <p:spPr>
          <a:xfrm rot="16200000">
            <a:off x="-1673656" y="5013964"/>
            <a:ext cx="5544619" cy="1348324"/>
          </a:xfrm>
        </p:spPr>
        <p:txBody>
          <a:bodyPr>
            <a:normAutofit fontScale="85000" lnSpcReduction="20000"/>
          </a:bodyPr>
          <a:lstStyle/>
          <a:p>
            <a:pPr algn="ctr"/>
            <a:r>
              <a:rPr lang="tr-TR" dirty="0"/>
              <a:t>OVACUMA ÇOK PROGRAMLI ANADOLU LİSESİ</a:t>
            </a:r>
          </a:p>
          <a:p>
            <a:pPr lvl="0" algn="ctr">
              <a:spcBef>
                <a:spcPts val="0"/>
              </a:spcBef>
              <a:spcAft>
                <a:spcPts val="0"/>
              </a:spcAft>
              <a:buClrTx/>
              <a:buSzTx/>
            </a:pPr>
            <a:endParaRPr lang="tr-TR" sz="1800" dirty="0">
              <a:solidFill>
                <a:prstClr val="black"/>
              </a:solidFill>
            </a:endParaRPr>
          </a:p>
          <a:p>
            <a:pPr lvl="0" algn="ctr">
              <a:spcBef>
                <a:spcPts val="0"/>
              </a:spcBef>
              <a:spcAft>
                <a:spcPts val="0"/>
              </a:spcAft>
              <a:buClrTx/>
              <a:buSzTx/>
            </a:pPr>
            <a:r>
              <a:rPr lang="tr-TR" sz="1800" dirty="0">
                <a:solidFill>
                  <a:prstClr val="black"/>
                </a:solidFill>
              </a:rPr>
              <a:t> 2019-2020  EĞİTİM – ÖĞRETİM YILI </a:t>
            </a:r>
          </a:p>
          <a:p>
            <a:pPr algn="ctr"/>
            <a:r>
              <a:rPr lang="tr-TR" dirty="0"/>
              <a:t>  </a:t>
            </a:r>
          </a:p>
          <a:p>
            <a:pPr algn="ctr"/>
            <a:r>
              <a:rPr lang="tr-TR" dirty="0"/>
              <a:t>BRİFİNG DOSYASI</a:t>
            </a:r>
          </a:p>
        </p:txBody>
      </p:sp>
      <p:pic>
        <p:nvPicPr>
          <p:cNvPr id="5" name="İçerik Yer Tutucusu 4"/>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2224300" y="827584"/>
            <a:ext cx="4445060" cy="3333795"/>
          </a:xfrm>
        </p:spPr>
      </p:pic>
      <p:pic>
        <p:nvPicPr>
          <p:cNvPr id="6" name="Resim 5"/>
          <p:cNvPicPr>
            <a:picLocks noChangeAspect="1"/>
          </p:cNvPicPr>
          <p:nvPr/>
        </p:nvPicPr>
        <p:blipFill rotWithShape="1">
          <a:blip r:embed="rId4" cstate="print">
            <a:extLst>
              <a:ext uri="{28A0092B-C50C-407E-A947-70E740481C1C}">
                <a14:useLocalDpi xmlns:a14="http://schemas.microsoft.com/office/drawing/2010/main" val="0"/>
              </a:ext>
            </a:extLst>
          </a:blip>
          <a:srcRect l="9722" t="-617" r="39723" b="1"/>
          <a:stretch/>
        </p:blipFill>
        <p:spPr>
          <a:xfrm rot="5400000">
            <a:off x="2454187" y="4187031"/>
            <a:ext cx="4032449" cy="4514351"/>
          </a:xfrm>
          <a:prstGeom prst="rect">
            <a:avLst/>
          </a:prstGeom>
        </p:spPr>
      </p:pic>
    </p:spTree>
    <p:extLst>
      <p:ext uri="{BB962C8B-B14F-4D97-AF65-F5344CB8AC3E}">
        <p14:creationId xmlns:p14="http://schemas.microsoft.com/office/powerpoint/2010/main" val="4239872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İçerik Yer Tutucusu"/>
          <p:cNvGraphicFramePr>
            <a:graphicFrameLocks noGrp="1"/>
          </p:cNvGraphicFramePr>
          <p:nvPr>
            <p:ph sz="quarter" idx="1"/>
            <p:extLst>
              <p:ext uri="{D42A27DB-BD31-4B8C-83A1-F6EECF244321}">
                <p14:modId xmlns:p14="http://schemas.microsoft.com/office/powerpoint/2010/main" val="1782664818"/>
              </p:ext>
            </p:extLst>
          </p:nvPr>
        </p:nvGraphicFramePr>
        <p:xfrm>
          <a:off x="2343150" y="914400"/>
          <a:ext cx="4254202" cy="3294600"/>
        </p:xfrm>
        <a:graphic>
          <a:graphicData uri="http://schemas.openxmlformats.org/drawingml/2006/table">
            <a:tbl>
              <a:tblPr firstRow="1" bandRow="1">
                <a:tableStyleId>{5C22544A-7EE6-4342-B048-85BDC9FD1C3A}</a:tableStyleId>
              </a:tblPr>
              <a:tblGrid>
                <a:gridCol w="751127">
                  <a:extLst>
                    <a:ext uri="{9D8B030D-6E8A-4147-A177-3AD203B41FA5}">
                      <a16:colId xmlns:a16="http://schemas.microsoft.com/office/drawing/2014/main" val="20000"/>
                    </a:ext>
                  </a:extLst>
                </a:gridCol>
                <a:gridCol w="861412">
                  <a:extLst>
                    <a:ext uri="{9D8B030D-6E8A-4147-A177-3AD203B41FA5}">
                      <a16:colId xmlns:a16="http://schemas.microsoft.com/office/drawing/2014/main" val="20001"/>
                    </a:ext>
                  </a:extLst>
                </a:gridCol>
                <a:gridCol w="861412">
                  <a:extLst>
                    <a:ext uri="{9D8B030D-6E8A-4147-A177-3AD203B41FA5}">
                      <a16:colId xmlns:a16="http://schemas.microsoft.com/office/drawing/2014/main" val="20002"/>
                    </a:ext>
                  </a:extLst>
                </a:gridCol>
                <a:gridCol w="1033694">
                  <a:extLst>
                    <a:ext uri="{9D8B030D-6E8A-4147-A177-3AD203B41FA5}">
                      <a16:colId xmlns:a16="http://schemas.microsoft.com/office/drawing/2014/main" val="20003"/>
                    </a:ext>
                  </a:extLst>
                </a:gridCol>
                <a:gridCol w="746557">
                  <a:extLst>
                    <a:ext uri="{9D8B030D-6E8A-4147-A177-3AD203B41FA5}">
                      <a16:colId xmlns:a16="http://schemas.microsoft.com/office/drawing/2014/main" val="20004"/>
                    </a:ext>
                  </a:extLst>
                </a:gridCol>
              </a:tblGrid>
              <a:tr h="359300">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b="1" dirty="0"/>
                        <a:t>ÖSYS BAŞARILARI</a:t>
                      </a:r>
                    </a:p>
                    <a:p>
                      <a:endParaRPr lang="tr-TR" sz="1200" b="0" dirty="0"/>
                    </a:p>
                  </a:txBody>
                  <a:tcPr/>
                </a:tc>
                <a:tc hMerge="1">
                  <a:txBody>
                    <a:bodyPr/>
                    <a:lstStyle/>
                    <a:p>
                      <a:endParaRPr lang="tr-TR"/>
                    </a:p>
                  </a:txBody>
                  <a:tcPr/>
                </a:tc>
                <a:tc hMerge="1">
                  <a:txBody>
                    <a:bodyPr/>
                    <a:lstStyle/>
                    <a:p>
                      <a:endParaRPr lang="tr-TR" sz="1200" b="0" dirty="0"/>
                    </a:p>
                  </a:txBody>
                  <a:tcPr/>
                </a:tc>
                <a:tc hMerge="1">
                  <a:txBody>
                    <a:bodyPr/>
                    <a:lstStyle/>
                    <a:p>
                      <a:endParaRPr lang="tr-TR" sz="1200" b="0" dirty="0"/>
                    </a:p>
                  </a:txBody>
                  <a:tcPr/>
                </a:tc>
                <a:tc hMerge="1">
                  <a:txBody>
                    <a:bodyPr/>
                    <a:lstStyle/>
                    <a:p>
                      <a:endParaRPr lang="tr-TR" sz="1200" b="0" dirty="0"/>
                    </a:p>
                  </a:txBody>
                  <a:tcPr/>
                </a:tc>
                <a:extLst>
                  <a:ext uri="{0D108BD9-81ED-4DB2-BD59-A6C34878D82A}">
                    <a16:rowId xmlns:a16="http://schemas.microsoft.com/office/drawing/2014/main" val="10000"/>
                  </a:ext>
                </a:extLst>
              </a:tr>
              <a:tr h="1400200">
                <a:tc>
                  <a:txBody>
                    <a:bodyPr/>
                    <a:lstStyle/>
                    <a:p>
                      <a:pPr algn="l" rtl="0" fontAlgn="ctr"/>
                      <a:r>
                        <a:rPr lang="tr-TR" sz="1200" b="1" i="0" u="none" strike="noStrike" dirty="0">
                          <a:solidFill>
                            <a:schemeClr val="tx1"/>
                          </a:solidFill>
                          <a:effectLst/>
                          <a:latin typeface="Georgia"/>
                        </a:rPr>
                        <a:t>ÖSYS YE GİREN </a:t>
                      </a:r>
                    </a:p>
                  </a:txBody>
                  <a:tcPr marL="9525" marR="9525" marT="9525" marB="0" vert="vert270" anchor="ctr"/>
                </a:tc>
                <a:tc>
                  <a:txBody>
                    <a:bodyPr/>
                    <a:lstStyle/>
                    <a:p>
                      <a:pPr algn="l" rtl="0" fontAlgn="ctr"/>
                      <a:r>
                        <a:rPr lang="tr-TR" sz="1200" b="1" i="0" u="none" strike="noStrike" dirty="0">
                          <a:solidFill>
                            <a:schemeClr val="tx1"/>
                          </a:solidFill>
                          <a:effectLst/>
                          <a:latin typeface="Georgia"/>
                        </a:rPr>
                        <a:t>ÖNLİSANS YERLEŞEN</a:t>
                      </a:r>
                    </a:p>
                  </a:txBody>
                  <a:tcPr marL="9525" marR="9525" marT="9525" marB="0" vert="vert270" anchor="ctr"/>
                </a:tc>
                <a:tc>
                  <a:txBody>
                    <a:bodyPr/>
                    <a:lstStyle/>
                    <a:p>
                      <a:pPr algn="l" rtl="0" fontAlgn="ctr"/>
                      <a:r>
                        <a:rPr lang="tr-TR" sz="1200" b="1" i="0" u="none" strike="noStrike" dirty="0">
                          <a:solidFill>
                            <a:schemeClr val="tx1"/>
                          </a:solidFill>
                          <a:effectLst/>
                          <a:latin typeface="Georgia"/>
                        </a:rPr>
                        <a:t>LİSANSA YERLEŞEN</a:t>
                      </a:r>
                    </a:p>
                  </a:txBody>
                  <a:tcPr marL="9525" marR="9525" marT="9525" marB="0" vert="vert270" anchor="ctr"/>
                </a:tc>
                <a:tc>
                  <a:txBody>
                    <a:bodyPr/>
                    <a:lstStyle/>
                    <a:p>
                      <a:pPr algn="l" rtl="0" fontAlgn="ctr"/>
                      <a:r>
                        <a:rPr lang="tr-TR" sz="1200" b="1" i="0" u="none" strike="noStrike" dirty="0">
                          <a:solidFill>
                            <a:schemeClr val="tx1"/>
                          </a:solidFill>
                          <a:effectLst/>
                          <a:latin typeface="Georgia"/>
                        </a:rPr>
                        <a:t>TERCİH YAPMAYAN VEYA YERLEŞEMEYEN</a:t>
                      </a:r>
                    </a:p>
                  </a:txBody>
                  <a:tcPr marL="9525" marR="9525" marT="9525" marB="0" vert="vert270" anchor="ctr"/>
                </a:tc>
                <a:tc>
                  <a:txBody>
                    <a:bodyPr/>
                    <a:lstStyle/>
                    <a:p>
                      <a:pPr algn="l" rtl="0" fontAlgn="ctr"/>
                      <a:r>
                        <a:rPr lang="tr-TR" sz="1200" b="1" i="0" u="none" strike="noStrike" dirty="0">
                          <a:solidFill>
                            <a:schemeClr val="tx1"/>
                          </a:solidFill>
                          <a:effectLst/>
                          <a:latin typeface="Georgia"/>
                        </a:rPr>
                        <a:t>BAŞARI YÜZDESİ</a:t>
                      </a:r>
                    </a:p>
                  </a:txBody>
                  <a:tcPr marL="9525" marR="9525" marT="9525" marB="0" vert="vert270" anchor="ctr"/>
                </a:tc>
                <a:extLst>
                  <a:ext uri="{0D108BD9-81ED-4DB2-BD59-A6C34878D82A}">
                    <a16:rowId xmlns:a16="http://schemas.microsoft.com/office/drawing/2014/main" val="10001"/>
                  </a:ext>
                </a:extLst>
              </a:tr>
              <a:tr h="359300">
                <a:tc>
                  <a:txBody>
                    <a:bodyPr/>
                    <a:lstStyle/>
                    <a:p>
                      <a:pPr>
                        <a:buFont typeface="Arial" pitchFamily="34" charset="0"/>
                        <a:buNone/>
                      </a:pPr>
                      <a:r>
                        <a:rPr lang="tr-TR" sz="1200" b="0" dirty="0"/>
                        <a:t>2016</a:t>
                      </a:r>
                    </a:p>
                  </a:txBody>
                  <a:tcPr/>
                </a:tc>
                <a:tc>
                  <a:txBody>
                    <a:bodyPr/>
                    <a:lstStyle/>
                    <a:p>
                      <a:pPr>
                        <a:buFont typeface="Arial" pitchFamily="34" charset="0"/>
                        <a:buNone/>
                      </a:pPr>
                      <a:r>
                        <a:rPr lang="tr-TR" sz="1200" b="0" dirty="0"/>
                        <a:t>2</a:t>
                      </a:r>
                    </a:p>
                  </a:txBody>
                  <a:tcPr/>
                </a:tc>
                <a:tc>
                  <a:txBody>
                    <a:bodyPr/>
                    <a:lstStyle/>
                    <a:p>
                      <a:pPr>
                        <a:buFont typeface="Arial" pitchFamily="34" charset="0"/>
                        <a:buNone/>
                      </a:pPr>
                      <a:r>
                        <a:rPr lang="tr-TR" sz="1200" b="0" dirty="0"/>
                        <a:t>2</a:t>
                      </a:r>
                    </a:p>
                  </a:txBody>
                  <a:tcPr/>
                </a:tc>
                <a:tc>
                  <a:txBody>
                    <a:bodyPr/>
                    <a:lstStyle/>
                    <a:p>
                      <a:pPr>
                        <a:buFont typeface="Arial" pitchFamily="34" charset="0"/>
                        <a:buNone/>
                      </a:pPr>
                      <a:r>
                        <a:rPr lang="tr-TR" sz="1200" b="0" dirty="0"/>
                        <a:t>18</a:t>
                      </a:r>
                    </a:p>
                  </a:txBody>
                  <a:tcPr/>
                </a:tc>
                <a:tc>
                  <a:txBody>
                    <a:bodyPr/>
                    <a:lstStyle/>
                    <a:p>
                      <a:pPr>
                        <a:buFont typeface="Arial" pitchFamily="34" charset="0"/>
                        <a:buNone/>
                      </a:pPr>
                      <a:r>
                        <a:rPr lang="tr-TR" sz="1200" b="0" dirty="0"/>
                        <a:t>% 22</a:t>
                      </a:r>
                    </a:p>
                  </a:txBody>
                  <a:tcPr/>
                </a:tc>
                <a:extLst>
                  <a:ext uri="{0D108BD9-81ED-4DB2-BD59-A6C34878D82A}">
                    <a16:rowId xmlns:a16="http://schemas.microsoft.com/office/drawing/2014/main" val="10002"/>
                  </a:ext>
                </a:extLst>
              </a:tr>
              <a:tr h="359300">
                <a:tc>
                  <a:txBody>
                    <a:bodyPr/>
                    <a:lstStyle/>
                    <a:p>
                      <a:r>
                        <a:rPr lang="tr-TR" sz="1200" b="0" dirty="0"/>
                        <a:t>2017</a:t>
                      </a:r>
                    </a:p>
                  </a:txBody>
                  <a:tcPr/>
                </a:tc>
                <a:tc>
                  <a:txBody>
                    <a:bodyPr/>
                    <a:lstStyle/>
                    <a:p>
                      <a:r>
                        <a:rPr lang="tr-TR" sz="1200" b="0" dirty="0"/>
                        <a:t>2</a:t>
                      </a:r>
                    </a:p>
                  </a:txBody>
                  <a:tcPr/>
                </a:tc>
                <a:tc>
                  <a:txBody>
                    <a:bodyPr/>
                    <a:lstStyle/>
                    <a:p>
                      <a:r>
                        <a:rPr lang="tr-TR" sz="1200" b="0" dirty="0"/>
                        <a:t>0</a:t>
                      </a:r>
                    </a:p>
                  </a:txBody>
                  <a:tcPr/>
                </a:tc>
                <a:tc>
                  <a:txBody>
                    <a:bodyPr/>
                    <a:lstStyle/>
                    <a:p>
                      <a:r>
                        <a:rPr lang="tr-TR" sz="1200" b="0" dirty="0"/>
                        <a:t>20</a:t>
                      </a:r>
                    </a:p>
                  </a:txBody>
                  <a:tcPr/>
                </a:tc>
                <a:tc>
                  <a:txBody>
                    <a:bodyPr/>
                    <a:lstStyle/>
                    <a:p>
                      <a:r>
                        <a:rPr lang="tr-TR" sz="1200" b="0" dirty="0"/>
                        <a:t>% 10</a:t>
                      </a:r>
                    </a:p>
                  </a:txBody>
                  <a:tcPr/>
                </a:tc>
                <a:extLst>
                  <a:ext uri="{0D108BD9-81ED-4DB2-BD59-A6C34878D82A}">
                    <a16:rowId xmlns:a16="http://schemas.microsoft.com/office/drawing/2014/main" val="10003"/>
                  </a:ext>
                </a:extLst>
              </a:tr>
              <a:tr h="359300">
                <a:tc>
                  <a:txBody>
                    <a:bodyPr/>
                    <a:lstStyle/>
                    <a:p>
                      <a:pPr>
                        <a:buFont typeface="Arial" pitchFamily="34" charset="0"/>
                        <a:buNone/>
                      </a:pPr>
                      <a:r>
                        <a:rPr lang="tr-TR" sz="1200" b="0" dirty="0"/>
                        <a:t>2018</a:t>
                      </a:r>
                    </a:p>
                  </a:txBody>
                  <a:tcPr/>
                </a:tc>
                <a:tc>
                  <a:txBody>
                    <a:bodyPr/>
                    <a:lstStyle/>
                    <a:p>
                      <a:pPr>
                        <a:buFont typeface="Arial" pitchFamily="34" charset="0"/>
                        <a:buNone/>
                      </a:pPr>
                      <a:r>
                        <a:rPr lang="tr-TR" sz="1200" b="0" dirty="0"/>
                        <a:t>4</a:t>
                      </a:r>
                    </a:p>
                  </a:txBody>
                  <a:tcPr/>
                </a:tc>
                <a:tc>
                  <a:txBody>
                    <a:bodyPr/>
                    <a:lstStyle/>
                    <a:p>
                      <a:pPr>
                        <a:buFont typeface="Arial" pitchFamily="34" charset="0"/>
                        <a:buNone/>
                      </a:pPr>
                      <a:r>
                        <a:rPr lang="tr-TR" sz="1200" b="0" dirty="0"/>
                        <a:t>2</a:t>
                      </a:r>
                    </a:p>
                  </a:txBody>
                  <a:tcPr/>
                </a:tc>
                <a:tc>
                  <a:txBody>
                    <a:bodyPr/>
                    <a:lstStyle/>
                    <a:p>
                      <a:pPr>
                        <a:buFont typeface="Arial" pitchFamily="34" charset="0"/>
                        <a:buNone/>
                      </a:pPr>
                      <a:r>
                        <a:rPr lang="tr-TR" sz="1200" b="0" dirty="0"/>
                        <a:t>16</a:t>
                      </a:r>
                    </a:p>
                  </a:txBody>
                  <a:tcPr/>
                </a:tc>
                <a:tc>
                  <a:txBody>
                    <a:bodyPr/>
                    <a:lstStyle/>
                    <a:p>
                      <a:pPr>
                        <a:buFont typeface="Arial" pitchFamily="34" charset="0"/>
                        <a:buNone/>
                      </a:pPr>
                      <a:r>
                        <a:rPr lang="tr-TR" sz="1200" b="0" dirty="0"/>
                        <a:t>% 30</a:t>
                      </a:r>
                    </a:p>
                  </a:txBody>
                  <a:tcPr/>
                </a:tc>
                <a:extLst>
                  <a:ext uri="{0D108BD9-81ED-4DB2-BD59-A6C34878D82A}">
                    <a16:rowId xmlns:a16="http://schemas.microsoft.com/office/drawing/2014/main" val="10004"/>
                  </a:ext>
                </a:extLst>
              </a:tr>
              <a:tr h="359300">
                <a:tc>
                  <a:txBody>
                    <a:bodyPr/>
                    <a:lstStyle/>
                    <a:p>
                      <a:endParaRPr lang="tr-TR" sz="1200" b="0" dirty="0"/>
                    </a:p>
                  </a:txBody>
                  <a:tcPr/>
                </a:tc>
                <a:tc>
                  <a:txBody>
                    <a:bodyPr/>
                    <a:lstStyle/>
                    <a:p>
                      <a:endParaRPr lang="tr-TR" sz="1200" b="0" dirty="0"/>
                    </a:p>
                  </a:txBody>
                  <a:tcPr/>
                </a:tc>
                <a:tc>
                  <a:txBody>
                    <a:bodyPr/>
                    <a:lstStyle/>
                    <a:p>
                      <a:endParaRPr lang="tr-TR" sz="1200" b="0" dirty="0"/>
                    </a:p>
                  </a:txBody>
                  <a:tcPr/>
                </a:tc>
                <a:tc>
                  <a:txBody>
                    <a:bodyPr/>
                    <a:lstStyle/>
                    <a:p>
                      <a:endParaRPr lang="tr-TR" sz="1200" b="0" dirty="0"/>
                    </a:p>
                  </a:txBody>
                  <a:tcPr/>
                </a:tc>
                <a:tc>
                  <a:txBody>
                    <a:bodyPr/>
                    <a:lstStyle/>
                    <a:p>
                      <a:endParaRPr lang="tr-TR" sz="1200" b="0" dirty="0"/>
                    </a:p>
                  </a:txBody>
                  <a:tcPr/>
                </a:tc>
                <a:extLst>
                  <a:ext uri="{0D108BD9-81ED-4DB2-BD59-A6C34878D82A}">
                    <a16:rowId xmlns:a16="http://schemas.microsoft.com/office/drawing/2014/main" val="10005"/>
                  </a:ext>
                </a:extLst>
              </a:tr>
            </a:tbl>
          </a:graphicData>
        </a:graphic>
      </p:graphicFrame>
      <p:sp>
        <p:nvSpPr>
          <p:cNvPr id="7" name="7 Metin Yer Tutucusu"/>
          <p:cNvSpPr txBox="1">
            <a:spLocks/>
          </p:cNvSpPr>
          <p:nvPr/>
        </p:nvSpPr>
        <p:spPr>
          <a:xfrm>
            <a:off x="1412776" y="265337"/>
            <a:ext cx="5159474" cy="346223"/>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a:ln>
                  <a:noFill/>
                </a:ln>
                <a:solidFill>
                  <a:srgbClr val="FFFFFF"/>
                </a:solidFill>
                <a:effectLst/>
                <a:uLnTx/>
                <a:uFillTx/>
                <a:latin typeface="+mn-lt"/>
                <a:ea typeface="+mn-ea"/>
                <a:cs typeface="+mn-cs"/>
              </a:rPr>
              <a:t>Kurumun Başarıları</a:t>
            </a:r>
          </a:p>
        </p:txBody>
      </p:sp>
      <p:pic>
        <p:nvPicPr>
          <p:cNvPr id="6" name="Resim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987338"/>
            <a:ext cx="2198404" cy="2144502"/>
          </a:xfrm>
          <a:prstGeom prst="rect">
            <a:avLst/>
          </a:prstGeom>
        </p:spPr>
      </p:pic>
      <p:sp>
        <p:nvSpPr>
          <p:cNvPr id="10" name="2 Metin Yer Tutucusu"/>
          <p:cNvSpPr>
            <a:spLocks noGrp="1"/>
          </p:cNvSpPr>
          <p:nvPr>
            <p:ph type="body" idx="2"/>
          </p:nvPr>
        </p:nvSpPr>
        <p:spPr>
          <a:xfrm rot="16200000">
            <a:off x="-1673656" y="5013964"/>
            <a:ext cx="5544619" cy="1348324"/>
          </a:xfrm>
        </p:spPr>
        <p:txBody>
          <a:bodyPr>
            <a:normAutofit fontScale="85000" lnSpcReduction="20000"/>
          </a:bodyPr>
          <a:lstStyle/>
          <a:p>
            <a:pPr algn="ctr"/>
            <a:r>
              <a:rPr lang="tr-TR" dirty="0"/>
              <a:t>OVACUMA ÇOK PROGRAMLI ANADOLU LİSESİ</a:t>
            </a:r>
          </a:p>
          <a:p>
            <a:pPr lvl="0" algn="ctr">
              <a:spcBef>
                <a:spcPts val="0"/>
              </a:spcBef>
              <a:spcAft>
                <a:spcPts val="0"/>
              </a:spcAft>
              <a:buClrTx/>
              <a:buSzTx/>
            </a:pPr>
            <a:r>
              <a:rPr lang="tr-TR" dirty="0"/>
              <a:t> </a:t>
            </a:r>
            <a:endParaRPr lang="tr-TR" sz="1800" dirty="0">
              <a:solidFill>
                <a:prstClr val="black"/>
              </a:solidFill>
            </a:endParaRPr>
          </a:p>
          <a:p>
            <a:pPr lvl="0" algn="ctr">
              <a:spcBef>
                <a:spcPts val="0"/>
              </a:spcBef>
              <a:spcAft>
                <a:spcPts val="0"/>
              </a:spcAft>
              <a:buClrTx/>
              <a:buSzTx/>
            </a:pPr>
            <a:r>
              <a:rPr lang="tr-TR" sz="1800" dirty="0">
                <a:solidFill>
                  <a:prstClr val="black"/>
                </a:solidFill>
              </a:rPr>
              <a:t> 2019-2020  EĞİTİM – ÖĞRETİM YILI </a:t>
            </a:r>
          </a:p>
          <a:p>
            <a:pPr algn="ctr"/>
            <a:endParaRPr lang="tr-TR" dirty="0"/>
          </a:p>
          <a:p>
            <a:pPr algn="ctr"/>
            <a:r>
              <a:rPr lang="tr-TR" dirty="0"/>
              <a:t>BRİFİNG DOSYASI</a:t>
            </a:r>
          </a:p>
        </p:txBody>
      </p:sp>
      <p:graphicFrame>
        <p:nvGraphicFramePr>
          <p:cNvPr id="11" name="Grafik 10"/>
          <p:cNvGraphicFramePr>
            <a:graphicFrameLocks/>
          </p:cNvGraphicFramePr>
          <p:nvPr>
            <p:extLst>
              <p:ext uri="{D42A27DB-BD31-4B8C-83A1-F6EECF244321}">
                <p14:modId xmlns:p14="http://schemas.microsoft.com/office/powerpoint/2010/main" val="710303967"/>
              </p:ext>
            </p:extLst>
          </p:nvPr>
        </p:nvGraphicFramePr>
        <p:xfrm>
          <a:off x="2216288" y="4283968"/>
          <a:ext cx="2291698" cy="23797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afik 11"/>
          <p:cNvGraphicFramePr>
            <a:graphicFrameLocks/>
          </p:cNvGraphicFramePr>
          <p:nvPr>
            <p:extLst>
              <p:ext uri="{D42A27DB-BD31-4B8C-83A1-F6EECF244321}">
                <p14:modId xmlns:p14="http://schemas.microsoft.com/office/powerpoint/2010/main" val="4001092082"/>
              </p:ext>
            </p:extLst>
          </p:nvPr>
        </p:nvGraphicFramePr>
        <p:xfrm>
          <a:off x="4454996" y="4283968"/>
          <a:ext cx="2291698" cy="237971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Grafik 14"/>
          <p:cNvGraphicFramePr>
            <a:graphicFrameLocks/>
          </p:cNvGraphicFramePr>
          <p:nvPr>
            <p:extLst>
              <p:ext uri="{D42A27DB-BD31-4B8C-83A1-F6EECF244321}">
                <p14:modId xmlns:p14="http://schemas.microsoft.com/office/powerpoint/2010/main" val="4227289475"/>
              </p:ext>
            </p:extLst>
          </p:nvPr>
        </p:nvGraphicFramePr>
        <p:xfrm>
          <a:off x="2198404" y="6732240"/>
          <a:ext cx="2382763" cy="184288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Grafik 15"/>
          <p:cNvGraphicFramePr>
            <a:graphicFrameLocks/>
          </p:cNvGraphicFramePr>
          <p:nvPr>
            <p:extLst>
              <p:ext uri="{D42A27DB-BD31-4B8C-83A1-F6EECF244321}">
                <p14:modId xmlns:p14="http://schemas.microsoft.com/office/powerpoint/2010/main" val="1616697849"/>
              </p:ext>
            </p:extLst>
          </p:nvPr>
        </p:nvGraphicFramePr>
        <p:xfrm>
          <a:off x="4653136" y="6732240"/>
          <a:ext cx="2088232" cy="180020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İçerik Yer Tutucusu"/>
          <p:cNvGraphicFramePr>
            <a:graphicFrameLocks noGrp="1"/>
          </p:cNvGraphicFramePr>
          <p:nvPr>
            <p:ph sz="quarter" idx="1"/>
            <p:extLst>
              <p:ext uri="{D42A27DB-BD31-4B8C-83A1-F6EECF244321}">
                <p14:modId xmlns:p14="http://schemas.microsoft.com/office/powerpoint/2010/main" val="3272506969"/>
              </p:ext>
            </p:extLst>
          </p:nvPr>
        </p:nvGraphicFramePr>
        <p:xfrm>
          <a:off x="2343150" y="755577"/>
          <a:ext cx="4229100" cy="7334102"/>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val="20000"/>
                    </a:ext>
                  </a:extLst>
                </a:gridCol>
              </a:tblGrid>
              <a:tr h="303222">
                <a:tc>
                  <a:txBody>
                    <a:bodyPr/>
                    <a:lstStyle/>
                    <a:p>
                      <a:endParaRPr lang="tr-TR" sz="1200" b="0" dirty="0"/>
                    </a:p>
                  </a:txBody>
                  <a:tcPr/>
                </a:tc>
                <a:extLst>
                  <a:ext uri="{0D108BD9-81ED-4DB2-BD59-A6C34878D82A}">
                    <a16:rowId xmlns:a16="http://schemas.microsoft.com/office/drawing/2014/main" val="10000"/>
                  </a:ext>
                </a:extLst>
              </a:tr>
              <a:tr h="642101">
                <a:tc>
                  <a:txBody>
                    <a:bodyPr/>
                    <a:lstStyle/>
                    <a:p>
                      <a:r>
                        <a:rPr kumimoji="0" lang="tr-TR" sz="1200" b="1" u="sng" kern="1200" dirty="0">
                          <a:solidFill>
                            <a:schemeClr val="dk1"/>
                          </a:solidFill>
                          <a:latin typeface="+mn-lt"/>
                          <a:ea typeface="+mn-ea"/>
                          <a:cs typeface="+mn-cs"/>
                        </a:rPr>
                        <a:t>2015 Okul Sporları</a:t>
                      </a:r>
                      <a:r>
                        <a:rPr kumimoji="0" lang="tr-TR" sz="1200" b="1" u="sng" kern="1200" baseline="0" dirty="0">
                          <a:solidFill>
                            <a:schemeClr val="dk1"/>
                          </a:solidFill>
                          <a:latin typeface="+mn-lt"/>
                          <a:ea typeface="+mn-ea"/>
                          <a:cs typeface="+mn-cs"/>
                        </a:rPr>
                        <a:t> Kros Kız il üçüncülüğü Kupası Alındı</a:t>
                      </a:r>
                      <a:endParaRPr kumimoji="0" lang="tr-TR" sz="1200" b="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tr-TR" sz="1400" b="1" dirty="0"/>
                    </a:p>
                  </a:txBody>
                  <a:tcPr/>
                </a:tc>
                <a:extLst>
                  <a:ext uri="{0D108BD9-81ED-4DB2-BD59-A6C34878D82A}">
                    <a16:rowId xmlns:a16="http://schemas.microsoft.com/office/drawing/2014/main" val="10001"/>
                  </a:ext>
                </a:extLst>
              </a:tr>
              <a:tr h="7859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b="1" kern="1200" dirty="0">
                          <a:solidFill>
                            <a:schemeClr val="dk1"/>
                          </a:solidFill>
                          <a:latin typeface="+mn-lt"/>
                          <a:ea typeface="+mn-ea"/>
                          <a:cs typeface="+mn-cs"/>
                        </a:rPr>
                        <a:t>2015 Okul Sporları Kros Erkekler İl  Dördüncülüğü </a:t>
                      </a:r>
                      <a:r>
                        <a:rPr kumimoji="0" lang="tr-TR" sz="1200" b="1" u="sng" kern="1200" baseline="0" dirty="0">
                          <a:solidFill>
                            <a:schemeClr val="dk1"/>
                          </a:solidFill>
                          <a:latin typeface="+mn-lt"/>
                          <a:ea typeface="+mn-ea"/>
                          <a:cs typeface="+mn-cs"/>
                        </a:rPr>
                        <a:t>Kupası Alındı</a:t>
                      </a:r>
                      <a:endParaRPr kumimoji="0" lang="tr-TR" sz="1200" b="1" kern="1200" dirty="0">
                        <a:solidFill>
                          <a:schemeClr val="dk1"/>
                        </a:solidFill>
                        <a:latin typeface="+mn-lt"/>
                        <a:ea typeface="+mn-ea"/>
                        <a:cs typeface="+mn-cs"/>
                      </a:endParaRPr>
                    </a:p>
                    <a:p>
                      <a:endParaRPr lang="tr-TR" sz="1200" b="0" dirty="0"/>
                    </a:p>
                  </a:txBody>
                  <a:tcPr/>
                </a:tc>
                <a:extLst>
                  <a:ext uri="{0D108BD9-81ED-4DB2-BD59-A6C34878D82A}">
                    <a16:rowId xmlns:a16="http://schemas.microsoft.com/office/drawing/2014/main" val="10002"/>
                  </a:ext>
                </a:extLst>
              </a:tr>
              <a:tr h="7859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b="1" kern="1200" dirty="0">
                          <a:solidFill>
                            <a:schemeClr val="dk1"/>
                          </a:solidFill>
                          <a:latin typeface="+mn-lt"/>
                          <a:ea typeface="+mn-ea"/>
                          <a:cs typeface="+mn-cs"/>
                        </a:rPr>
                        <a:t>2016 Okul Sporları Futsal Kız  İl  Dördüncülüğü </a:t>
                      </a:r>
                      <a:r>
                        <a:rPr kumimoji="0" lang="tr-TR" sz="1200" b="1" u="sng" kern="1200" baseline="0" dirty="0">
                          <a:solidFill>
                            <a:schemeClr val="dk1"/>
                          </a:solidFill>
                          <a:latin typeface="+mn-lt"/>
                          <a:ea typeface="+mn-ea"/>
                          <a:cs typeface="+mn-cs"/>
                        </a:rPr>
                        <a:t>Kupası Alındı</a:t>
                      </a:r>
                      <a:endParaRPr kumimoji="0" lang="tr-TR" sz="1200" b="1" kern="1200" dirty="0">
                        <a:solidFill>
                          <a:schemeClr val="dk1"/>
                        </a:solidFill>
                        <a:latin typeface="+mn-lt"/>
                        <a:ea typeface="+mn-ea"/>
                        <a:cs typeface="+mn-cs"/>
                      </a:endParaRPr>
                    </a:p>
                    <a:p>
                      <a:endParaRPr lang="tr-TR" sz="1200" b="0" dirty="0"/>
                    </a:p>
                  </a:txBody>
                  <a:tcPr/>
                </a:tc>
                <a:extLst>
                  <a:ext uri="{0D108BD9-81ED-4DB2-BD59-A6C34878D82A}">
                    <a16:rowId xmlns:a16="http://schemas.microsoft.com/office/drawing/2014/main" val="10003"/>
                  </a:ext>
                </a:extLst>
              </a:tr>
              <a:tr h="14147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b="1" kern="1200" dirty="0">
                          <a:solidFill>
                            <a:schemeClr val="dk1"/>
                          </a:solidFill>
                          <a:latin typeface="+mn-lt"/>
                          <a:ea typeface="+mn-ea"/>
                          <a:cs typeface="+mn-cs"/>
                        </a:rPr>
                        <a:t>2016 Okul Sporları Kros A Gençler Erkek İl  Üçüncülüğü </a:t>
                      </a:r>
                      <a:r>
                        <a:rPr kumimoji="0" lang="tr-TR" sz="1200" b="1" u="sng" kern="1200" baseline="0" dirty="0">
                          <a:solidFill>
                            <a:schemeClr val="dk1"/>
                          </a:solidFill>
                          <a:latin typeface="+mn-lt"/>
                          <a:ea typeface="+mn-ea"/>
                          <a:cs typeface="+mn-cs"/>
                        </a:rPr>
                        <a:t>Kupası Alındı</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tr-TR" sz="1200" b="1" u="sng" kern="1200" baseline="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b="1" kern="1200" dirty="0">
                          <a:solidFill>
                            <a:schemeClr val="dk1"/>
                          </a:solidFill>
                          <a:latin typeface="+mn-lt"/>
                          <a:ea typeface="+mn-ea"/>
                          <a:cs typeface="+mn-cs"/>
                        </a:rPr>
                        <a:t>2016 Okul Sporları Kros B Gençler Erkek İl  Üçüncülüğü </a:t>
                      </a:r>
                      <a:r>
                        <a:rPr kumimoji="0" lang="tr-TR" sz="1200" b="1" u="sng" kern="1200" baseline="0" dirty="0">
                          <a:solidFill>
                            <a:schemeClr val="dk1"/>
                          </a:solidFill>
                          <a:latin typeface="+mn-lt"/>
                          <a:ea typeface="+mn-ea"/>
                          <a:cs typeface="+mn-cs"/>
                        </a:rPr>
                        <a:t>Kupası Alındı</a:t>
                      </a:r>
                      <a:endParaRPr kumimoji="0" lang="tr-TR" sz="1200" b="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tr-TR" sz="1200" b="1" kern="1200" dirty="0">
                        <a:solidFill>
                          <a:schemeClr val="dk1"/>
                        </a:solidFill>
                        <a:latin typeface="+mn-lt"/>
                        <a:ea typeface="+mn-ea"/>
                        <a:cs typeface="+mn-cs"/>
                      </a:endParaRPr>
                    </a:p>
                    <a:p>
                      <a:endParaRPr kumimoji="0" lang="tr-TR" sz="1200" b="1" kern="1200" dirty="0">
                        <a:solidFill>
                          <a:schemeClr val="dk1"/>
                        </a:solidFill>
                        <a:latin typeface="+mn-lt"/>
                        <a:ea typeface="+mn-ea"/>
                        <a:cs typeface="+mn-cs"/>
                      </a:endParaRPr>
                    </a:p>
                  </a:txBody>
                  <a:tcPr/>
                </a:tc>
                <a:extLst>
                  <a:ext uri="{0D108BD9-81ED-4DB2-BD59-A6C34878D82A}">
                    <a16:rowId xmlns:a16="http://schemas.microsoft.com/office/drawing/2014/main" val="10004"/>
                  </a:ext>
                </a:extLst>
              </a:tr>
              <a:tr h="11789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b="1" kern="1200" dirty="0">
                          <a:solidFill>
                            <a:schemeClr val="dk1"/>
                          </a:solidFill>
                          <a:latin typeface="+mn-lt"/>
                          <a:ea typeface="+mn-ea"/>
                          <a:cs typeface="+mn-cs"/>
                        </a:rPr>
                        <a:t>2017 Okul Sporları Kros B Gençler Kız İl  Dördüncülüğü </a:t>
                      </a:r>
                      <a:r>
                        <a:rPr kumimoji="0" lang="tr-TR" sz="1200" b="1" u="sng" kern="1200" baseline="0" dirty="0">
                          <a:solidFill>
                            <a:schemeClr val="dk1"/>
                          </a:solidFill>
                          <a:latin typeface="+mn-lt"/>
                          <a:ea typeface="+mn-ea"/>
                          <a:cs typeface="+mn-cs"/>
                        </a:rPr>
                        <a:t>Kupası Alındı</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tr-TR" sz="1200" b="1" u="sng" kern="1200" baseline="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b="1" kern="1200" dirty="0">
                          <a:solidFill>
                            <a:schemeClr val="dk1"/>
                          </a:solidFill>
                          <a:latin typeface="+mn-lt"/>
                          <a:ea typeface="+mn-ea"/>
                          <a:cs typeface="+mn-cs"/>
                        </a:rPr>
                        <a:t>2017 Okul Sporları Kros A Gençler Kız İl  Üçüncülüğü </a:t>
                      </a:r>
                      <a:r>
                        <a:rPr kumimoji="0" lang="tr-TR" sz="1200" b="1" u="sng" kern="1200" baseline="0" dirty="0">
                          <a:solidFill>
                            <a:schemeClr val="dk1"/>
                          </a:solidFill>
                          <a:latin typeface="+mn-lt"/>
                          <a:ea typeface="+mn-ea"/>
                          <a:cs typeface="+mn-cs"/>
                        </a:rPr>
                        <a:t>Kupası Alındı</a:t>
                      </a:r>
                      <a:endParaRPr kumimoji="0" lang="tr-TR" sz="1200" b="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tr-TR" sz="1200" b="1" kern="1200" dirty="0">
                        <a:solidFill>
                          <a:schemeClr val="dk1"/>
                        </a:solidFill>
                        <a:latin typeface="+mn-lt"/>
                        <a:ea typeface="+mn-ea"/>
                        <a:cs typeface="+mn-cs"/>
                      </a:endParaRPr>
                    </a:p>
                    <a:p>
                      <a:endParaRPr lang="tr-TR" sz="1200" b="0" dirty="0"/>
                    </a:p>
                  </a:txBody>
                  <a:tcPr/>
                </a:tc>
                <a:extLst>
                  <a:ext uri="{0D108BD9-81ED-4DB2-BD59-A6C34878D82A}">
                    <a16:rowId xmlns:a16="http://schemas.microsoft.com/office/drawing/2014/main" val="10005"/>
                  </a:ext>
                </a:extLst>
              </a:tr>
              <a:tr h="572501">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tr-TR" sz="1200" b="1" kern="1200" dirty="0">
                          <a:solidFill>
                            <a:schemeClr val="dk1"/>
                          </a:solidFill>
                          <a:latin typeface="+mn-lt"/>
                          <a:ea typeface="+mn-ea"/>
                          <a:cs typeface="+mn-cs"/>
                        </a:rPr>
                        <a:t>İş</a:t>
                      </a:r>
                      <a:r>
                        <a:rPr kumimoji="0" lang="tr-TR" sz="1200" b="1" kern="1200" baseline="0" dirty="0">
                          <a:solidFill>
                            <a:schemeClr val="dk1"/>
                          </a:solidFill>
                          <a:latin typeface="+mn-lt"/>
                          <a:ea typeface="+mn-ea"/>
                          <a:cs typeface="+mn-cs"/>
                        </a:rPr>
                        <a:t> Sağlığı ve Güvenliği Konulu Şiir Yarışması İl İkinciliği</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tr-TR" sz="1200" b="1" kern="1200" baseline="0" dirty="0">
                        <a:solidFill>
                          <a:schemeClr val="dk1"/>
                        </a:solidFill>
                        <a:latin typeface="+mn-lt"/>
                        <a:ea typeface="+mn-ea"/>
                        <a:cs typeface="+mn-cs"/>
                      </a:endParaRPr>
                    </a:p>
                    <a:p>
                      <a:pPr>
                        <a:buFont typeface="Arial" pitchFamily="34" charset="0"/>
                        <a:buNone/>
                      </a:pPr>
                      <a:endParaRPr lang="tr-TR" sz="1200" b="0" dirty="0"/>
                    </a:p>
                  </a:txBody>
                  <a:tcPr/>
                </a:tc>
                <a:extLst>
                  <a:ext uri="{0D108BD9-81ED-4DB2-BD59-A6C34878D82A}">
                    <a16:rowId xmlns:a16="http://schemas.microsoft.com/office/drawing/2014/main" val="10006"/>
                  </a:ext>
                </a:extLst>
              </a:tr>
              <a:tr h="1178988">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tr-TR" sz="1200" b="1" kern="1200" baseline="0" dirty="0">
                          <a:solidFill>
                            <a:schemeClr val="dk1"/>
                          </a:solidFill>
                          <a:latin typeface="+mn-lt"/>
                          <a:ea typeface="+mn-ea"/>
                          <a:cs typeface="+mn-cs"/>
                        </a:rPr>
                        <a:t>18 Mart Çanakkale Zaferi Konulu Resim Yarışması İlçe üçüncülüğü</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tr-TR" sz="1200" b="1" kern="1200" baseline="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tr-TR" sz="1200" b="1" kern="1200" baseline="0" dirty="0">
                          <a:solidFill>
                            <a:schemeClr val="dk1"/>
                          </a:solidFill>
                          <a:latin typeface="+mn-lt"/>
                          <a:ea typeface="+mn-ea"/>
                          <a:cs typeface="+mn-cs"/>
                        </a:rPr>
                        <a:t>Mehmet Akif Ersoy Şiir Yarışması İlçe Birinciliği</a:t>
                      </a:r>
                      <a:endParaRPr kumimoji="0" lang="tr-TR" sz="1200" kern="1200" dirty="0">
                        <a:solidFill>
                          <a:schemeClr val="dk1"/>
                        </a:solidFill>
                        <a:latin typeface="+mn-lt"/>
                        <a:ea typeface="+mn-ea"/>
                        <a:cs typeface="+mn-cs"/>
                      </a:endParaRPr>
                    </a:p>
                    <a:p>
                      <a:endParaRPr lang="tr-TR" sz="1200" b="0" dirty="0"/>
                    </a:p>
                  </a:txBody>
                  <a:tcPr/>
                </a:tc>
                <a:extLst>
                  <a:ext uri="{0D108BD9-81ED-4DB2-BD59-A6C34878D82A}">
                    <a16:rowId xmlns:a16="http://schemas.microsoft.com/office/drawing/2014/main" val="10007"/>
                  </a:ext>
                </a:extLst>
              </a:tr>
            </a:tbl>
          </a:graphicData>
        </a:graphic>
      </p:graphicFrame>
      <p:sp>
        <p:nvSpPr>
          <p:cNvPr id="7" name="7 Metin Yer Tutucusu"/>
          <p:cNvSpPr txBox="1">
            <a:spLocks/>
          </p:cNvSpPr>
          <p:nvPr/>
        </p:nvSpPr>
        <p:spPr>
          <a:xfrm>
            <a:off x="1412776" y="265337"/>
            <a:ext cx="5159474" cy="346223"/>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a:ln>
                  <a:noFill/>
                </a:ln>
                <a:solidFill>
                  <a:srgbClr val="FFFFFF"/>
                </a:solidFill>
                <a:effectLst/>
                <a:uLnTx/>
                <a:uFillTx/>
                <a:latin typeface="+mn-lt"/>
                <a:ea typeface="+mn-ea"/>
                <a:cs typeface="+mn-cs"/>
              </a:rPr>
              <a:t>Kurumun Sosyal Faaliyetleri</a:t>
            </a:r>
          </a:p>
        </p:txBody>
      </p:sp>
      <p:pic>
        <p:nvPicPr>
          <p:cNvPr id="6" name="Resim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987338"/>
            <a:ext cx="2198404" cy="2144502"/>
          </a:xfrm>
          <a:prstGeom prst="rect">
            <a:avLst/>
          </a:prstGeom>
        </p:spPr>
      </p:pic>
      <p:sp>
        <p:nvSpPr>
          <p:cNvPr id="8" name="2 Metin Yer Tutucusu"/>
          <p:cNvSpPr>
            <a:spLocks noGrp="1"/>
          </p:cNvSpPr>
          <p:nvPr>
            <p:ph type="body" idx="2"/>
          </p:nvPr>
        </p:nvSpPr>
        <p:spPr>
          <a:xfrm rot="16200000">
            <a:off x="-1673656" y="5013964"/>
            <a:ext cx="5544619" cy="1348324"/>
          </a:xfrm>
        </p:spPr>
        <p:txBody>
          <a:bodyPr>
            <a:normAutofit fontScale="85000" lnSpcReduction="20000"/>
          </a:bodyPr>
          <a:lstStyle/>
          <a:p>
            <a:pPr algn="ctr"/>
            <a:r>
              <a:rPr lang="tr-TR" dirty="0"/>
              <a:t>OVACUMA ÇOK PROGRAMLI ANADOLU LİSESİ</a:t>
            </a:r>
          </a:p>
          <a:p>
            <a:pPr lvl="0" algn="ctr">
              <a:spcBef>
                <a:spcPts val="0"/>
              </a:spcBef>
              <a:spcAft>
                <a:spcPts val="0"/>
              </a:spcAft>
              <a:buClrTx/>
              <a:buSzTx/>
            </a:pPr>
            <a:r>
              <a:rPr lang="tr-TR" dirty="0"/>
              <a:t> </a:t>
            </a:r>
            <a:endParaRPr lang="tr-TR" sz="1800" dirty="0">
              <a:solidFill>
                <a:prstClr val="black"/>
              </a:solidFill>
            </a:endParaRPr>
          </a:p>
          <a:p>
            <a:pPr lvl="0" algn="ctr">
              <a:spcBef>
                <a:spcPts val="0"/>
              </a:spcBef>
              <a:spcAft>
                <a:spcPts val="0"/>
              </a:spcAft>
              <a:buClrTx/>
              <a:buSzTx/>
            </a:pPr>
            <a:r>
              <a:rPr lang="tr-TR" sz="1800" dirty="0">
                <a:solidFill>
                  <a:prstClr val="black"/>
                </a:solidFill>
              </a:rPr>
              <a:t> 2019-2020  EĞİTİM – ÖĞRETİM YILI </a:t>
            </a:r>
          </a:p>
          <a:p>
            <a:pPr algn="ctr"/>
            <a:r>
              <a:rPr lang="tr-TR" dirty="0"/>
              <a:t> </a:t>
            </a:r>
          </a:p>
          <a:p>
            <a:pPr algn="ctr"/>
            <a:r>
              <a:rPr lang="tr-TR" dirty="0"/>
              <a:t>BRİFİNG DOSYASI</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İçerik Yer Tutucusu"/>
          <p:cNvGraphicFramePr>
            <a:graphicFrameLocks noGrp="1"/>
          </p:cNvGraphicFramePr>
          <p:nvPr>
            <p:ph sz="quarter" idx="1"/>
            <p:extLst>
              <p:ext uri="{D42A27DB-BD31-4B8C-83A1-F6EECF244321}">
                <p14:modId xmlns:p14="http://schemas.microsoft.com/office/powerpoint/2010/main" val="2120172715"/>
              </p:ext>
            </p:extLst>
          </p:nvPr>
        </p:nvGraphicFramePr>
        <p:xfrm>
          <a:off x="2343150" y="773379"/>
          <a:ext cx="4229100" cy="7932827"/>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val="20000"/>
                    </a:ext>
                  </a:extLst>
                </a:gridCol>
              </a:tblGrid>
              <a:tr h="267860">
                <a:tc>
                  <a:txBody>
                    <a:bodyPr/>
                    <a:lstStyle/>
                    <a:p>
                      <a:endParaRPr lang="tr-TR" sz="1200" b="0" dirty="0"/>
                    </a:p>
                  </a:txBody>
                  <a:tcPr/>
                </a:tc>
                <a:extLst>
                  <a:ext uri="{0D108BD9-81ED-4DB2-BD59-A6C34878D82A}">
                    <a16:rowId xmlns:a16="http://schemas.microsoft.com/office/drawing/2014/main" val="10000"/>
                  </a:ext>
                </a:extLst>
              </a:tr>
              <a:tr h="446433">
                <a:tc>
                  <a:txBody>
                    <a:bodyPr/>
                    <a:lstStyle/>
                    <a:p>
                      <a:r>
                        <a:rPr kumimoji="0" lang="tr-TR" sz="1200" b="1" u="sng" kern="1200" dirty="0">
                          <a:solidFill>
                            <a:schemeClr val="dk1"/>
                          </a:solidFill>
                          <a:latin typeface="+mn-lt"/>
                          <a:ea typeface="+mn-ea"/>
                          <a:cs typeface="+mn-cs"/>
                        </a:rPr>
                        <a:t>Ulu Yayla</a:t>
                      </a:r>
                      <a:r>
                        <a:rPr kumimoji="0" lang="tr-TR" sz="1200" b="1" u="sng" kern="1200" baseline="0" dirty="0">
                          <a:solidFill>
                            <a:schemeClr val="dk1"/>
                          </a:solidFill>
                          <a:latin typeface="+mn-lt"/>
                          <a:ea typeface="+mn-ea"/>
                          <a:cs typeface="+mn-cs"/>
                        </a:rPr>
                        <a:t> Eğitim Şenliği</a:t>
                      </a:r>
                    </a:p>
                    <a:p>
                      <a:endParaRPr kumimoji="0" lang="tr-TR" sz="1200" b="1" u="sng" kern="1200" baseline="0" dirty="0">
                        <a:solidFill>
                          <a:schemeClr val="dk1"/>
                        </a:solidFill>
                        <a:latin typeface="+mn-lt"/>
                        <a:ea typeface="+mn-ea"/>
                        <a:cs typeface="+mn-cs"/>
                      </a:endParaRPr>
                    </a:p>
                    <a:p>
                      <a:endParaRPr kumimoji="0" lang="tr-TR" sz="1200" b="1" u="sng" kern="1200" baseline="0" dirty="0">
                        <a:solidFill>
                          <a:schemeClr val="dk1"/>
                        </a:solidFill>
                        <a:latin typeface="+mn-lt"/>
                        <a:ea typeface="+mn-ea"/>
                        <a:cs typeface="+mn-cs"/>
                      </a:endParaRPr>
                    </a:p>
                    <a:p>
                      <a:endParaRPr kumimoji="0" lang="tr-TR" sz="1200" b="1"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r h="1349147">
                <a:tc>
                  <a:txBody>
                    <a:bodyPr/>
                    <a:lstStyle/>
                    <a:p>
                      <a:endParaRPr kumimoji="0" lang="tr-TR" sz="1200" kern="1200" dirty="0">
                        <a:solidFill>
                          <a:schemeClr val="dk1"/>
                        </a:solidFill>
                        <a:latin typeface="+mn-lt"/>
                        <a:ea typeface="+mn-ea"/>
                        <a:cs typeface="+mn-cs"/>
                      </a:endParaRPr>
                    </a:p>
                    <a:p>
                      <a:endParaRPr kumimoji="0" lang="tr-TR" sz="1200" kern="1200" dirty="0">
                        <a:solidFill>
                          <a:schemeClr val="dk1"/>
                        </a:solidFill>
                        <a:latin typeface="+mn-lt"/>
                        <a:ea typeface="+mn-ea"/>
                        <a:cs typeface="+mn-cs"/>
                      </a:endParaRPr>
                    </a:p>
                    <a:p>
                      <a:endParaRPr kumimoji="0" lang="tr-TR" sz="1200" kern="1200" dirty="0">
                        <a:solidFill>
                          <a:schemeClr val="dk1"/>
                        </a:solidFill>
                        <a:latin typeface="+mn-lt"/>
                        <a:ea typeface="+mn-ea"/>
                        <a:cs typeface="+mn-cs"/>
                      </a:endParaRPr>
                    </a:p>
                    <a:p>
                      <a:endParaRPr kumimoji="0" lang="tr-TR" sz="1200" kern="1200" dirty="0">
                        <a:solidFill>
                          <a:schemeClr val="dk1"/>
                        </a:solidFill>
                        <a:latin typeface="+mn-lt"/>
                        <a:ea typeface="+mn-ea"/>
                        <a:cs typeface="+mn-cs"/>
                      </a:endParaRPr>
                    </a:p>
                    <a:p>
                      <a:endParaRPr kumimoji="0" lang="tr-TR" sz="1200" kern="1200" dirty="0">
                        <a:solidFill>
                          <a:schemeClr val="dk1"/>
                        </a:solidFill>
                        <a:latin typeface="+mn-lt"/>
                        <a:ea typeface="+mn-ea"/>
                        <a:cs typeface="+mn-cs"/>
                      </a:endParaRPr>
                    </a:p>
                    <a:p>
                      <a:endParaRPr kumimoji="0" lang="tr-TR" sz="1200" kern="1200" dirty="0">
                        <a:solidFill>
                          <a:schemeClr val="dk1"/>
                        </a:solidFill>
                        <a:latin typeface="+mn-lt"/>
                        <a:ea typeface="+mn-ea"/>
                        <a:cs typeface="+mn-cs"/>
                      </a:endParaRPr>
                    </a:p>
                    <a:p>
                      <a:endParaRPr kumimoji="0" lang="tr-TR" sz="1200" kern="1200" dirty="0">
                        <a:solidFill>
                          <a:schemeClr val="dk1"/>
                        </a:solidFill>
                        <a:latin typeface="+mn-lt"/>
                        <a:ea typeface="+mn-ea"/>
                        <a:cs typeface="+mn-cs"/>
                      </a:endParaRPr>
                    </a:p>
                    <a:p>
                      <a:endParaRPr kumimoji="0" lang="tr-TR" sz="1200" kern="1200" dirty="0">
                        <a:solidFill>
                          <a:schemeClr val="dk1"/>
                        </a:solidFill>
                        <a:latin typeface="+mn-lt"/>
                        <a:ea typeface="+mn-ea"/>
                        <a:cs typeface="+mn-cs"/>
                      </a:endParaRPr>
                    </a:p>
                    <a:p>
                      <a:endParaRPr kumimoji="0" lang="tr-TR" sz="1200" kern="1200" dirty="0">
                        <a:solidFill>
                          <a:schemeClr val="dk1"/>
                        </a:solidFill>
                        <a:latin typeface="+mn-lt"/>
                        <a:ea typeface="+mn-ea"/>
                        <a:cs typeface="+mn-cs"/>
                      </a:endParaRPr>
                    </a:p>
                    <a:p>
                      <a:endParaRPr kumimoji="0" lang="tr-TR" sz="1200" kern="1200" dirty="0">
                        <a:solidFill>
                          <a:schemeClr val="dk1"/>
                        </a:solidFill>
                        <a:latin typeface="+mn-lt"/>
                        <a:ea typeface="+mn-ea"/>
                        <a:cs typeface="+mn-cs"/>
                      </a:endParaRPr>
                    </a:p>
                    <a:p>
                      <a:endParaRPr kumimoji="0" lang="tr-TR" sz="1200" kern="1200" dirty="0">
                        <a:solidFill>
                          <a:schemeClr val="dk1"/>
                        </a:solidFill>
                        <a:latin typeface="+mn-lt"/>
                        <a:ea typeface="+mn-ea"/>
                        <a:cs typeface="+mn-cs"/>
                      </a:endParaRPr>
                    </a:p>
                    <a:p>
                      <a:endParaRPr kumimoji="0" lang="tr-TR" sz="12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13491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tr-TR" sz="1200" b="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b="1" kern="1200" dirty="0">
                          <a:solidFill>
                            <a:schemeClr val="dk1"/>
                          </a:solidFill>
                          <a:latin typeface="+mn-lt"/>
                          <a:ea typeface="+mn-ea"/>
                          <a:cs typeface="+mn-cs"/>
                        </a:rPr>
                        <a:t>Okul Öncesi Tiyatro Şenlikleri</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tr-TR" sz="1200" b="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tr-TR" sz="1200" b="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tr-TR" sz="1200" b="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tr-TR" sz="1200" b="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tr-TR" sz="1200" b="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tr-TR" sz="1200" b="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tr-TR" sz="1200" b="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tr-TR" sz="1200" b="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tr-TR" sz="1200" b="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tr-TR" sz="1200" b="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tr-TR" sz="1200" b="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tr-TR" sz="1200" b="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tr-TR" sz="1200" b="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tr-TR" sz="1200" kern="1200" dirty="0">
                        <a:solidFill>
                          <a:schemeClr val="dk1"/>
                        </a:solidFill>
                        <a:latin typeface="+mn-lt"/>
                        <a:ea typeface="+mn-ea"/>
                        <a:cs typeface="+mn-cs"/>
                      </a:endParaRPr>
                    </a:p>
                    <a:p>
                      <a:endParaRPr kumimoji="0" lang="tr-TR" sz="1200" b="1" kern="1200" dirty="0">
                        <a:solidFill>
                          <a:schemeClr val="dk1"/>
                        </a:solidFill>
                        <a:latin typeface="+mn-lt"/>
                        <a:ea typeface="+mn-ea"/>
                        <a:cs typeface="+mn-cs"/>
                      </a:endParaRPr>
                    </a:p>
                  </a:txBody>
                  <a:tcPr/>
                </a:tc>
                <a:extLst>
                  <a:ext uri="{0D108BD9-81ED-4DB2-BD59-A6C34878D82A}">
                    <a16:rowId xmlns:a16="http://schemas.microsoft.com/office/drawing/2014/main" val="10003"/>
                  </a:ext>
                </a:extLst>
              </a:tr>
              <a:tr h="1349147">
                <a:tc>
                  <a:txBody>
                    <a:bodyPr/>
                    <a:lstStyle/>
                    <a:p>
                      <a:endParaRPr lang="tr-TR" sz="1200" b="0" dirty="0"/>
                    </a:p>
                  </a:txBody>
                  <a:tcPr/>
                </a:tc>
                <a:extLst>
                  <a:ext uri="{0D108BD9-81ED-4DB2-BD59-A6C34878D82A}">
                    <a16:rowId xmlns:a16="http://schemas.microsoft.com/office/drawing/2014/main" val="10004"/>
                  </a:ext>
                </a:extLst>
              </a:tr>
            </a:tbl>
          </a:graphicData>
        </a:graphic>
      </p:graphicFrame>
      <p:sp>
        <p:nvSpPr>
          <p:cNvPr id="7" name="7 Metin Yer Tutucusu"/>
          <p:cNvSpPr txBox="1">
            <a:spLocks/>
          </p:cNvSpPr>
          <p:nvPr/>
        </p:nvSpPr>
        <p:spPr>
          <a:xfrm>
            <a:off x="1484784" y="251520"/>
            <a:ext cx="5159474" cy="346223"/>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a:ln>
                  <a:noFill/>
                </a:ln>
                <a:solidFill>
                  <a:srgbClr val="FFFFFF"/>
                </a:solidFill>
                <a:effectLst/>
                <a:uLnTx/>
                <a:uFillTx/>
                <a:latin typeface="+mn-lt"/>
                <a:ea typeface="+mn-ea"/>
                <a:cs typeface="+mn-cs"/>
              </a:rPr>
              <a:t>Kurumun Sosyal Faaliyetleri</a:t>
            </a:r>
          </a:p>
        </p:txBody>
      </p:sp>
      <p:pic>
        <p:nvPicPr>
          <p:cNvPr id="6" name="Resim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987338"/>
            <a:ext cx="2198404" cy="2144502"/>
          </a:xfrm>
          <a:prstGeom prst="rect">
            <a:avLst/>
          </a:prstGeom>
        </p:spPr>
      </p:pic>
      <p:sp>
        <p:nvSpPr>
          <p:cNvPr id="8" name="2 Metin Yer Tutucusu"/>
          <p:cNvSpPr>
            <a:spLocks noGrp="1"/>
          </p:cNvSpPr>
          <p:nvPr>
            <p:ph type="body" idx="2"/>
          </p:nvPr>
        </p:nvSpPr>
        <p:spPr>
          <a:xfrm rot="16200000">
            <a:off x="-1673656" y="5013964"/>
            <a:ext cx="5544619" cy="1348324"/>
          </a:xfrm>
        </p:spPr>
        <p:txBody>
          <a:bodyPr>
            <a:normAutofit fontScale="85000" lnSpcReduction="20000"/>
          </a:bodyPr>
          <a:lstStyle/>
          <a:p>
            <a:pPr algn="ctr"/>
            <a:r>
              <a:rPr lang="tr-TR" dirty="0"/>
              <a:t>OVACUMA ÇOK PROGRAMLI ANADOLU LİSESİ</a:t>
            </a:r>
          </a:p>
          <a:p>
            <a:pPr lvl="0" algn="ctr">
              <a:spcBef>
                <a:spcPts val="0"/>
              </a:spcBef>
              <a:spcAft>
                <a:spcPts val="0"/>
              </a:spcAft>
              <a:buClrTx/>
              <a:buSzTx/>
            </a:pPr>
            <a:r>
              <a:rPr lang="tr-TR" dirty="0"/>
              <a:t> </a:t>
            </a:r>
            <a:endParaRPr lang="tr-TR" sz="1800" dirty="0">
              <a:solidFill>
                <a:prstClr val="black"/>
              </a:solidFill>
            </a:endParaRPr>
          </a:p>
          <a:p>
            <a:pPr lvl="0" algn="ctr">
              <a:spcBef>
                <a:spcPts val="0"/>
              </a:spcBef>
              <a:spcAft>
                <a:spcPts val="0"/>
              </a:spcAft>
              <a:buClrTx/>
              <a:buSzTx/>
            </a:pPr>
            <a:r>
              <a:rPr lang="tr-TR" sz="1800" dirty="0">
                <a:solidFill>
                  <a:prstClr val="black"/>
                </a:solidFill>
              </a:rPr>
              <a:t> 2019-2020  EĞİTİM – ÖĞRETİM YILI </a:t>
            </a:r>
          </a:p>
          <a:p>
            <a:pPr algn="ctr"/>
            <a:endParaRPr lang="tr-TR" dirty="0"/>
          </a:p>
          <a:p>
            <a:pPr algn="ctr"/>
            <a:r>
              <a:rPr lang="tr-TR" dirty="0"/>
              <a:t>BRİFİNG DOSYASI</a:t>
            </a:r>
          </a:p>
        </p:txBody>
      </p:sp>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0888" y="1475655"/>
            <a:ext cx="4032448" cy="2592289"/>
          </a:xfrm>
          <a:prstGeom prst="rect">
            <a:avLst/>
          </a:prstGeom>
        </p:spPr>
      </p:pic>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840" y="4860032"/>
            <a:ext cx="4149080" cy="316835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İçerik Yer Tutucusu"/>
          <p:cNvGraphicFramePr>
            <a:graphicFrameLocks noGrp="1"/>
          </p:cNvGraphicFramePr>
          <p:nvPr>
            <p:ph sz="quarter" idx="1"/>
            <p:extLst>
              <p:ext uri="{D42A27DB-BD31-4B8C-83A1-F6EECF244321}">
                <p14:modId xmlns:p14="http://schemas.microsoft.com/office/powerpoint/2010/main" val="1309298793"/>
              </p:ext>
            </p:extLst>
          </p:nvPr>
        </p:nvGraphicFramePr>
        <p:xfrm>
          <a:off x="2343150" y="773379"/>
          <a:ext cx="4229100" cy="8115707"/>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val="20000"/>
                    </a:ext>
                  </a:extLst>
                </a:gridCol>
              </a:tblGrid>
              <a:tr h="267860">
                <a:tc>
                  <a:txBody>
                    <a:bodyPr/>
                    <a:lstStyle/>
                    <a:p>
                      <a:endParaRPr lang="tr-TR" sz="1200" b="0" dirty="0"/>
                    </a:p>
                  </a:txBody>
                  <a:tcPr/>
                </a:tc>
                <a:extLst>
                  <a:ext uri="{0D108BD9-81ED-4DB2-BD59-A6C34878D82A}">
                    <a16:rowId xmlns:a16="http://schemas.microsoft.com/office/drawing/2014/main" val="10000"/>
                  </a:ext>
                </a:extLst>
              </a:tr>
              <a:tr h="355949">
                <a:tc>
                  <a:txBody>
                    <a:bodyPr/>
                    <a:lstStyle/>
                    <a:p>
                      <a:r>
                        <a:rPr kumimoji="0" lang="tr-TR" sz="1200" b="1" u="sng" kern="1200" dirty="0">
                          <a:solidFill>
                            <a:schemeClr val="dk1"/>
                          </a:solidFill>
                          <a:latin typeface="+mn-lt"/>
                          <a:ea typeface="+mn-ea"/>
                          <a:cs typeface="+mn-cs"/>
                        </a:rPr>
                        <a:t>Ulu Yayla</a:t>
                      </a:r>
                      <a:r>
                        <a:rPr kumimoji="0" lang="tr-TR" sz="1200" b="1" u="sng" kern="1200" baseline="0" dirty="0">
                          <a:solidFill>
                            <a:schemeClr val="dk1"/>
                          </a:solidFill>
                          <a:latin typeface="+mn-lt"/>
                          <a:ea typeface="+mn-ea"/>
                          <a:cs typeface="+mn-cs"/>
                        </a:rPr>
                        <a:t> Eğitim Şenliği</a:t>
                      </a:r>
                    </a:p>
                    <a:p>
                      <a:endParaRPr kumimoji="0" lang="tr-TR" sz="1200" b="1" u="sng" kern="1200" baseline="0" dirty="0">
                        <a:solidFill>
                          <a:schemeClr val="dk1"/>
                        </a:solidFill>
                        <a:latin typeface="+mn-lt"/>
                        <a:ea typeface="+mn-ea"/>
                        <a:cs typeface="+mn-cs"/>
                      </a:endParaRPr>
                    </a:p>
                    <a:p>
                      <a:endParaRPr kumimoji="0" lang="tr-TR" sz="1200" b="1"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r h="1349147">
                <a:tc>
                  <a:txBody>
                    <a:bodyPr/>
                    <a:lstStyle/>
                    <a:p>
                      <a:endParaRPr kumimoji="0" lang="tr-TR" sz="1200" kern="1200" dirty="0">
                        <a:solidFill>
                          <a:schemeClr val="dk1"/>
                        </a:solidFill>
                        <a:latin typeface="+mn-lt"/>
                        <a:ea typeface="+mn-ea"/>
                        <a:cs typeface="+mn-cs"/>
                      </a:endParaRPr>
                    </a:p>
                    <a:p>
                      <a:endParaRPr kumimoji="0" lang="tr-TR" sz="1200" kern="1200" dirty="0">
                        <a:solidFill>
                          <a:schemeClr val="dk1"/>
                        </a:solidFill>
                        <a:latin typeface="+mn-lt"/>
                        <a:ea typeface="+mn-ea"/>
                        <a:cs typeface="+mn-cs"/>
                      </a:endParaRPr>
                    </a:p>
                    <a:p>
                      <a:endParaRPr kumimoji="0" lang="tr-TR" sz="1200" kern="1200" dirty="0">
                        <a:solidFill>
                          <a:schemeClr val="dk1"/>
                        </a:solidFill>
                        <a:latin typeface="+mn-lt"/>
                        <a:ea typeface="+mn-ea"/>
                        <a:cs typeface="+mn-cs"/>
                      </a:endParaRPr>
                    </a:p>
                    <a:p>
                      <a:endParaRPr kumimoji="0" lang="tr-TR" sz="1200" kern="1200" dirty="0">
                        <a:solidFill>
                          <a:schemeClr val="dk1"/>
                        </a:solidFill>
                        <a:latin typeface="+mn-lt"/>
                        <a:ea typeface="+mn-ea"/>
                        <a:cs typeface="+mn-cs"/>
                      </a:endParaRPr>
                    </a:p>
                    <a:p>
                      <a:endParaRPr kumimoji="0" lang="tr-TR" sz="1200" kern="1200" dirty="0">
                        <a:solidFill>
                          <a:schemeClr val="dk1"/>
                        </a:solidFill>
                        <a:latin typeface="+mn-lt"/>
                        <a:ea typeface="+mn-ea"/>
                        <a:cs typeface="+mn-cs"/>
                      </a:endParaRPr>
                    </a:p>
                    <a:p>
                      <a:endParaRPr kumimoji="0" lang="tr-TR" sz="1200" kern="1200" dirty="0">
                        <a:solidFill>
                          <a:schemeClr val="dk1"/>
                        </a:solidFill>
                        <a:latin typeface="+mn-lt"/>
                        <a:ea typeface="+mn-ea"/>
                        <a:cs typeface="+mn-cs"/>
                      </a:endParaRPr>
                    </a:p>
                    <a:p>
                      <a:endParaRPr kumimoji="0" lang="tr-TR" sz="1200" kern="1200" dirty="0">
                        <a:solidFill>
                          <a:schemeClr val="dk1"/>
                        </a:solidFill>
                        <a:latin typeface="+mn-lt"/>
                        <a:ea typeface="+mn-ea"/>
                        <a:cs typeface="+mn-cs"/>
                      </a:endParaRPr>
                    </a:p>
                    <a:p>
                      <a:endParaRPr kumimoji="0" lang="tr-TR" sz="1200" kern="1200" dirty="0">
                        <a:solidFill>
                          <a:schemeClr val="dk1"/>
                        </a:solidFill>
                        <a:latin typeface="+mn-lt"/>
                        <a:ea typeface="+mn-ea"/>
                        <a:cs typeface="+mn-cs"/>
                      </a:endParaRPr>
                    </a:p>
                    <a:p>
                      <a:endParaRPr kumimoji="0" lang="tr-TR" sz="1200" kern="1200" dirty="0">
                        <a:solidFill>
                          <a:schemeClr val="dk1"/>
                        </a:solidFill>
                        <a:latin typeface="+mn-lt"/>
                        <a:ea typeface="+mn-ea"/>
                        <a:cs typeface="+mn-cs"/>
                      </a:endParaRPr>
                    </a:p>
                    <a:p>
                      <a:endParaRPr kumimoji="0" lang="tr-TR" sz="1200" kern="1200" dirty="0">
                        <a:solidFill>
                          <a:schemeClr val="dk1"/>
                        </a:solidFill>
                        <a:latin typeface="+mn-lt"/>
                        <a:ea typeface="+mn-ea"/>
                        <a:cs typeface="+mn-cs"/>
                      </a:endParaRPr>
                    </a:p>
                    <a:p>
                      <a:endParaRPr kumimoji="0" lang="tr-TR" sz="1200" kern="1200" dirty="0">
                        <a:solidFill>
                          <a:schemeClr val="dk1"/>
                        </a:solidFill>
                        <a:latin typeface="+mn-lt"/>
                        <a:ea typeface="+mn-ea"/>
                        <a:cs typeface="+mn-cs"/>
                      </a:endParaRPr>
                    </a:p>
                    <a:p>
                      <a:endParaRPr kumimoji="0" lang="tr-TR" sz="12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13491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tr-TR" sz="1200" b="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b="1" kern="1200" dirty="0">
                          <a:solidFill>
                            <a:schemeClr val="dk1"/>
                          </a:solidFill>
                          <a:latin typeface="+mn-lt"/>
                          <a:ea typeface="+mn-ea"/>
                          <a:cs typeface="+mn-cs"/>
                        </a:rPr>
                        <a:t>15 Temmuz Demokrasi Zaferi Etkinlikleri</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tr-TR" sz="1200" b="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tr-TR" sz="1200" b="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tr-TR" sz="1200" b="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tr-TR" sz="1200" b="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tr-TR" sz="1200" b="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tr-TR" sz="1200" b="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tr-TR" sz="1200" b="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tr-TR" sz="1200" b="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tr-TR" sz="1200" b="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tr-TR" sz="1200" b="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tr-TR" sz="1200" b="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tr-TR" sz="1200" b="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tr-TR" sz="1200" b="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tr-TR" sz="1200" b="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tr-TR" sz="1200" b="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tr-TR" sz="1200" kern="1200" dirty="0">
                        <a:solidFill>
                          <a:schemeClr val="dk1"/>
                        </a:solidFill>
                        <a:latin typeface="+mn-lt"/>
                        <a:ea typeface="+mn-ea"/>
                        <a:cs typeface="+mn-cs"/>
                      </a:endParaRPr>
                    </a:p>
                    <a:p>
                      <a:endParaRPr kumimoji="0" lang="tr-TR" sz="1200" b="1" kern="1200" dirty="0">
                        <a:solidFill>
                          <a:schemeClr val="dk1"/>
                        </a:solidFill>
                        <a:latin typeface="+mn-lt"/>
                        <a:ea typeface="+mn-ea"/>
                        <a:cs typeface="+mn-cs"/>
                      </a:endParaRPr>
                    </a:p>
                  </a:txBody>
                  <a:tcPr/>
                </a:tc>
                <a:extLst>
                  <a:ext uri="{0D108BD9-81ED-4DB2-BD59-A6C34878D82A}">
                    <a16:rowId xmlns:a16="http://schemas.microsoft.com/office/drawing/2014/main" val="10003"/>
                  </a:ext>
                </a:extLst>
              </a:tr>
              <a:tr h="1349147">
                <a:tc>
                  <a:txBody>
                    <a:bodyPr/>
                    <a:lstStyle/>
                    <a:p>
                      <a:endParaRPr lang="tr-TR" sz="1200" b="0" dirty="0"/>
                    </a:p>
                  </a:txBody>
                  <a:tcPr/>
                </a:tc>
                <a:extLst>
                  <a:ext uri="{0D108BD9-81ED-4DB2-BD59-A6C34878D82A}">
                    <a16:rowId xmlns:a16="http://schemas.microsoft.com/office/drawing/2014/main" val="10004"/>
                  </a:ext>
                </a:extLst>
              </a:tr>
            </a:tbl>
          </a:graphicData>
        </a:graphic>
      </p:graphicFrame>
      <p:sp>
        <p:nvSpPr>
          <p:cNvPr id="7" name="7 Metin Yer Tutucusu"/>
          <p:cNvSpPr txBox="1">
            <a:spLocks/>
          </p:cNvSpPr>
          <p:nvPr/>
        </p:nvSpPr>
        <p:spPr>
          <a:xfrm>
            <a:off x="1484784" y="251520"/>
            <a:ext cx="5159474" cy="346223"/>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a:ln>
                  <a:noFill/>
                </a:ln>
                <a:solidFill>
                  <a:srgbClr val="FFFFFF"/>
                </a:solidFill>
                <a:effectLst/>
                <a:uLnTx/>
                <a:uFillTx/>
                <a:latin typeface="+mn-lt"/>
                <a:ea typeface="+mn-ea"/>
                <a:cs typeface="+mn-cs"/>
              </a:rPr>
              <a:t>Kurumun Sosyal Faaliyetleri</a:t>
            </a:r>
          </a:p>
        </p:txBody>
      </p:sp>
      <p:pic>
        <p:nvPicPr>
          <p:cNvPr id="6" name="Resim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987338"/>
            <a:ext cx="2198404" cy="2144502"/>
          </a:xfrm>
          <a:prstGeom prst="rect">
            <a:avLst/>
          </a:prstGeom>
        </p:spPr>
      </p:pic>
      <p:sp>
        <p:nvSpPr>
          <p:cNvPr id="8" name="2 Metin Yer Tutucusu"/>
          <p:cNvSpPr>
            <a:spLocks noGrp="1"/>
          </p:cNvSpPr>
          <p:nvPr>
            <p:ph type="body" idx="2"/>
          </p:nvPr>
        </p:nvSpPr>
        <p:spPr>
          <a:xfrm rot="16200000">
            <a:off x="-1673656" y="5013964"/>
            <a:ext cx="5544619" cy="1348324"/>
          </a:xfrm>
        </p:spPr>
        <p:txBody>
          <a:bodyPr>
            <a:normAutofit fontScale="85000" lnSpcReduction="20000"/>
          </a:bodyPr>
          <a:lstStyle/>
          <a:p>
            <a:pPr algn="ctr"/>
            <a:r>
              <a:rPr lang="tr-TR" dirty="0"/>
              <a:t>OVACUMA ÇOK PROGRAMLI ANADOLU LİSESİ</a:t>
            </a:r>
          </a:p>
          <a:p>
            <a:pPr lvl="0" algn="ctr">
              <a:spcBef>
                <a:spcPts val="0"/>
              </a:spcBef>
              <a:spcAft>
                <a:spcPts val="0"/>
              </a:spcAft>
              <a:buClrTx/>
              <a:buSzTx/>
            </a:pPr>
            <a:r>
              <a:rPr lang="tr-TR" dirty="0"/>
              <a:t> </a:t>
            </a:r>
            <a:endParaRPr lang="tr-TR" sz="1800" dirty="0">
              <a:solidFill>
                <a:prstClr val="black"/>
              </a:solidFill>
            </a:endParaRPr>
          </a:p>
          <a:p>
            <a:pPr lvl="0" algn="ctr">
              <a:spcBef>
                <a:spcPts val="0"/>
              </a:spcBef>
              <a:spcAft>
                <a:spcPts val="0"/>
              </a:spcAft>
              <a:buClrTx/>
              <a:buSzTx/>
            </a:pPr>
            <a:r>
              <a:rPr lang="tr-TR" sz="1800" dirty="0">
                <a:solidFill>
                  <a:prstClr val="black"/>
                </a:solidFill>
              </a:rPr>
              <a:t> 2019-2020  EĞİTİM – ÖĞRETİM YILI </a:t>
            </a:r>
          </a:p>
          <a:p>
            <a:pPr algn="ctr"/>
            <a:endParaRPr lang="tr-TR" dirty="0"/>
          </a:p>
          <a:p>
            <a:pPr algn="ctr"/>
            <a:r>
              <a:rPr lang="tr-TR" dirty="0"/>
              <a:t>BRİFİNG DOSYASI</a:t>
            </a: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8880" y="1403648"/>
            <a:ext cx="4135211" cy="2565233"/>
          </a:xfrm>
          <a:prstGeom prst="rect">
            <a:avLst/>
          </a:prstGeom>
        </p:spPr>
      </p:pic>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8880" y="4716016"/>
            <a:ext cx="4135211" cy="2952328"/>
          </a:xfrm>
          <a:prstGeom prst="rect">
            <a:avLst/>
          </a:prstGeom>
        </p:spPr>
      </p:pic>
    </p:spTree>
    <p:extLst>
      <p:ext uri="{BB962C8B-B14F-4D97-AF65-F5344CB8AC3E}">
        <p14:creationId xmlns:p14="http://schemas.microsoft.com/office/powerpoint/2010/main" val="2530017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Metin Yer Tutucusu"/>
          <p:cNvSpPr>
            <a:spLocks noGrp="1"/>
          </p:cNvSpPr>
          <p:nvPr>
            <p:ph type="body" idx="2"/>
          </p:nvPr>
        </p:nvSpPr>
        <p:spPr/>
        <p:txBody>
          <a:bodyPr/>
          <a:lstStyle/>
          <a:p>
            <a:endParaRPr lang="tr-TR"/>
          </a:p>
        </p:txBody>
      </p:sp>
      <p:pic>
        <p:nvPicPr>
          <p:cNvPr id="5" name="4 İçerik Yer Tutucusu" descr="ey.jpg"/>
          <p:cNvPicPr>
            <a:picLocks noGrp="1" noChangeAspect="1"/>
          </p:cNvPicPr>
          <p:nvPr>
            <p:ph sz="quarter" idx="1"/>
          </p:nvPr>
        </p:nvPicPr>
        <p:blipFill>
          <a:blip r:embed="rId2" cstate="print"/>
          <a:stretch>
            <a:fillRect/>
          </a:stretch>
        </p:blipFill>
        <p:spPr>
          <a:xfrm>
            <a:off x="0" y="0"/>
            <a:ext cx="6858000" cy="91440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Metin Yer Tutucusu"/>
          <p:cNvSpPr>
            <a:spLocks noGrp="1"/>
          </p:cNvSpPr>
          <p:nvPr>
            <p:ph type="body" idx="2"/>
          </p:nvPr>
        </p:nvSpPr>
        <p:spPr/>
        <p:txBody>
          <a:bodyPr/>
          <a:lstStyle/>
          <a:p>
            <a:endParaRPr lang="tr-TR"/>
          </a:p>
        </p:txBody>
      </p:sp>
      <p:pic>
        <p:nvPicPr>
          <p:cNvPr id="5" name="4 İçerik Yer Tutucusu" descr="ist.jpg"/>
          <p:cNvPicPr>
            <a:picLocks noGrp="1" noChangeAspect="1"/>
          </p:cNvPicPr>
          <p:nvPr>
            <p:ph sz="quarter" idx="1"/>
          </p:nvPr>
        </p:nvPicPr>
        <p:blipFill>
          <a:blip r:embed="rId2" cstate="print"/>
          <a:stretch>
            <a:fillRect/>
          </a:stretch>
        </p:blipFill>
        <p:spPr>
          <a:xfrm>
            <a:off x="0" y="0"/>
            <a:ext cx="6858000" cy="91440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Yer Tutucusu"/>
          <p:cNvSpPr>
            <a:spLocks noGrp="1"/>
          </p:cNvSpPr>
          <p:nvPr>
            <p:ph type="body" idx="1"/>
          </p:nvPr>
        </p:nvSpPr>
        <p:spPr>
          <a:xfrm>
            <a:off x="1026319" y="3657601"/>
            <a:ext cx="4860131" cy="4010743"/>
          </a:xfrm>
        </p:spPr>
        <p:txBody>
          <a:bodyPr>
            <a:normAutofit/>
          </a:bodyPr>
          <a:lstStyle/>
          <a:p>
            <a:pPr algn="l">
              <a:buFont typeface="Arial" pitchFamily="34" charset="0"/>
              <a:buChar char="•"/>
            </a:pPr>
            <a:endParaRPr lang="tr-TR" dirty="0"/>
          </a:p>
          <a:p>
            <a:pPr algn="l">
              <a:buFont typeface="Arial" pitchFamily="34" charset="0"/>
              <a:buChar char="•"/>
            </a:pPr>
            <a:endParaRPr lang="tr-TR" dirty="0"/>
          </a:p>
          <a:p>
            <a:pPr algn="l">
              <a:buFont typeface="Arial" pitchFamily="34" charset="0"/>
              <a:buChar char="•"/>
            </a:pPr>
            <a:r>
              <a:rPr lang="tr-TR" dirty="0"/>
              <a:t>Kurumun </a:t>
            </a:r>
            <a:r>
              <a:rPr lang="tr-TR" dirty="0" err="1"/>
              <a:t>AdI</a:t>
            </a:r>
            <a:endParaRPr lang="tr-TR" dirty="0"/>
          </a:p>
          <a:p>
            <a:pPr algn="l">
              <a:buFont typeface="Arial" pitchFamily="34" charset="0"/>
              <a:buChar char="•"/>
            </a:pPr>
            <a:r>
              <a:rPr lang="tr-TR" dirty="0"/>
              <a:t>KURUMUN ADRESİ</a:t>
            </a:r>
          </a:p>
          <a:p>
            <a:pPr algn="l">
              <a:buFont typeface="Arial" pitchFamily="34" charset="0"/>
              <a:buChar char="•"/>
            </a:pPr>
            <a:r>
              <a:rPr lang="tr-TR" dirty="0"/>
              <a:t>KURUMUN İLETİŞİM BİLGİLERİ</a:t>
            </a:r>
          </a:p>
          <a:p>
            <a:pPr algn="l">
              <a:buFont typeface="Arial" pitchFamily="34" charset="0"/>
              <a:buChar char="•"/>
            </a:pPr>
            <a:r>
              <a:rPr lang="tr-TR" dirty="0"/>
              <a:t>KURUM KODU</a:t>
            </a:r>
          </a:p>
          <a:p>
            <a:pPr algn="l">
              <a:buFont typeface="Arial" pitchFamily="34" charset="0"/>
              <a:buChar char="•"/>
            </a:pPr>
            <a:r>
              <a:rPr lang="tr-TR" dirty="0"/>
              <a:t>KURUM MÜDÜRÜ</a:t>
            </a:r>
          </a:p>
          <a:p>
            <a:pPr algn="l">
              <a:buFont typeface="Arial" pitchFamily="34" charset="0"/>
              <a:buChar char="•"/>
            </a:pPr>
            <a:r>
              <a:rPr lang="tr-TR" dirty="0"/>
              <a:t>KURUM VİZYONU</a:t>
            </a:r>
          </a:p>
          <a:p>
            <a:pPr algn="l">
              <a:buFont typeface="Arial" pitchFamily="34" charset="0"/>
              <a:buChar char="•"/>
            </a:pPr>
            <a:r>
              <a:rPr lang="tr-TR" dirty="0"/>
              <a:t>KURUM MİSYONU</a:t>
            </a:r>
          </a:p>
          <a:p>
            <a:pPr algn="l">
              <a:buFont typeface="Arial" pitchFamily="34" charset="0"/>
              <a:buChar char="•"/>
            </a:pPr>
            <a:r>
              <a:rPr lang="tr-TR" dirty="0"/>
              <a:t>KURUMUN TEMEL AMAÇLARI</a:t>
            </a:r>
          </a:p>
          <a:p>
            <a:pPr algn="l">
              <a:buFont typeface="Arial" pitchFamily="34" charset="0"/>
              <a:buChar char="•"/>
            </a:pPr>
            <a:r>
              <a:rPr lang="tr-TR" dirty="0"/>
              <a:t>KURUMUN İLKE VE DEĞERLERİ</a:t>
            </a:r>
          </a:p>
          <a:p>
            <a:pPr algn="l">
              <a:buFont typeface="Arial" pitchFamily="34" charset="0"/>
              <a:buChar char="•"/>
            </a:pPr>
            <a:r>
              <a:rPr lang="tr-TR" dirty="0"/>
              <a:t>KURUMUN ÖNEMLİ BAŞARILARI</a:t>
            </a:r>
          </a:p>
          <a:p>
            <a:pPr algn="l"/>
            <a:r>
              <a:rPr lang="tr-TR" dirty="0"/>
              <a:t> </a:t>
            </a:r>
          </a:p>
        </p:txBody>
      </p:sp>
      <p:sp>
        <p:nvSpPr>
          <p:cNvPr id="3" name="2 Başlık"/>
          <p:cNvSpPr>
            <a:spLocks noGrp="1"/>
          </p:cNvSpPr>
          <p:nvPr>
            <p:ph type="title"/>
          </p:nvPr>
        </p:nvSpPr>
        <p:spPr/>
        <p:txBody>
          <a:bodyPr/>
          <a:lstStyle/>
          <a:p>
            <a:r>
              <a:rPr lang="tr-TR" dirty="0"/>
              <a:t>1.BÖLÜM</a:t>
            </a:r>
            <a:br>
              <a:rPr lang="tr-TR" dirty="0"/>
            </a:b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İçerik Yer Tutucusu"/>
          <p:cNvGraphicFramePr>
            <a:graphicFrameLocks noGrp="1"/>
          </p:cNvGraphicFramePr>
          <p:nvPr>
            <p:ph sz="quarter" idx="1"/>
            <p:extLst>
              <p:ext uri="{D42A27DB-BD31-4B8C-83A1-F6EECF244321}">
                <p14:modId xmlns:p14="http://schemas.microsoft.com/office/powerpoint/2010/main" val="3881830890"/>
              </p:ext>
            </p:extLst>
          </p:nvPr>
        </p:nvGraphicFramePr>
        <p:xfrm>
          <a:off x="2343150" y="914400"/>
          <a:ext cx="4229100" cy="7701880"/>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val="20000"/>
                    </a:ext>
                  </a:extLst>
                </a:gridCol>
              </a:tblGrid>
              <a:tr h="359300">
                <a:tc>
                  <a:txBody>
                    <a:bodyPr/>
                    <a:lstStyle/>
                    <a:p>
                      <a:endParaRPr lang="tr-TR" sz="1200" b="0" dirty="0"/>
                    </a:p>
                  </a:txBody>
                  <a:tcPr/>
                </a:tc>
                <a:extLst>
                  <a:ext uri="{0D108BD9-81ED-4DB2-BD59-A6C34878D82A}">
                    <a16:rowId xmlns:a16="http://schemas.microsoft.com/office/drawing/2014/main" val="10000"/>
                  </a:ext>
                </a:extLst>
              </a:tr>
              <a:tr h="41798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tr-TR" sz="1200" b="0" dirty="0"/>
                        <a:t> Kurumun</a:t>
                      </a:r>
                      <a:r>
                        <a:rPr lang="tr-TR" sz="1200" b="0" baseline="0" dirty="0"/>
                        <a:t> Adı:</a:t>
                      </a:r>
                      <a:endParaRPr lang="tr-TR" sz="1200" b="0" dirty="0"/>
                    </a:p>
                  </a:txBody>
                  <a:tcPr/>
                </a:tc>
                <a:extLst>
                  <a:ext uri="{0D108BD9-81ED-4DB2-BD59-A6C34878D82A}">
                    <a16:rowId xmlns:a16="http://schemas.microsoft.com/office/drawing/2014/main" val="10001"/>
                  </a:ext>
                </a:extLst>
              </a:tr>
              <a:tr h="359300">
                <a:tc>
                  <a:txBody>
                    <a:bodyPr/>
                    <a:lstStyle/>
                    <a:p>
                      <a:r>
                        <a:rPr lang="tr-TR" sz="1200" b="0" dirty="0"/>
                        <a:t>OVACUMA ÇOK PROGRAMLI ANADOLU LİSESİ </a:t>
                      </a:r>
                    </a:p>
                  </a:txBody>
                  <a:tcPr/>
                </a:tc>
                <a:extLst>
                  <a:ext uri="{0D108BD9-81ED-4DB2-BD59-A6C34878D82A}">
                    <a16:rowId xmlns:a16="http://schemas.microsoft.com/office/drawing/2014/main" val="10002"/>
                  </a:ext>
                </a:extLst>
              </a:tr>
              <a:tr h="359300">
                <a:tc>
                  <a:txBody>
                    <a:bodyPr/>
                    <a:lstStyle/>
                    <a:p>
                      <a:pPr>
                        <a:buFont typeface="Arial" pitchFamily="34" charset="0"/>
                        <a:buChar char="•"/>
                      </a:pPr>
                      <a:r>
                        <a:rPr kumimoji="0" lang="tr-TR" sz="1200" b="0" kern="1200" dirty="0">
                          <a:solidFill>
                            <a:schemeClr val="dk1"/>
                          </a:solidFill>
                          <a:latin typeface="+mn-lt"/>
                          <a:ea typeface="+mn-ea"/>
                          <a:cs typeface="+mn-cs"/>
                        </a:rPr>
                        <a:t> Kurumun Adresi:</a:t>
                      </a:r>
                      <a:endParaRPr lang="tr-TR" sz="1200" b="0" dirty="0"/>
                    </a:p>
                  </a:txBody>
                  <a:tcPr/>
                </a:tc>
                <a:extLst>
                  <a:ext uri="{0D108BD9-81ED-4DB2-BD59-A6C34878D82A}">
                    <a16:rowId xmlns:a16="http://schemas.microsoft.com/office/drawing/2014/main" val="10003"/>
                  </a:ext>
                </a:extLst>
              </a:tr>
              <a:tr h="359300">
                <a:tc>
                  <a:txBody>
                    <a:bodyPr/>
                    <a:lstStyle/>
                    <a:p>
                      <a:r>
                        <a:rPr lang="tr-TR" sz="1200" b="0" dirty="0"/>
                        <a:t>Ovacuma Köyü Merkez</a:t>
                      </a:r>
                      <a:r>
                        <a:rPr lang="tr-TR" sz="1200" b="0" baseline="0" dirty="0"/>
                        <a:t> Mah.</a:t>
                      </a:r>
                      <a:r>
                        <a:rPr lang="tr-TR" sz="1200" b="0" dirty="0"/>
                        <a:t> Safranbolu/KARABÜK</a:t>
                      </a:r>
                    </a:p>
                  </a:txBody>
                  <a:tcPr/>
                </a:tc>
                <a:extLst>
                  <a:ext uri="{0D108BD9-81ED-4DB2-BD59-A6C34878D82A}">
                    <a16:rowId xmlns:a16="http://schemas.microsoft.com/office/drawing/2014/main" val="10004"/>
                  </a:ext>
                </a:extLst>
              </a:tr>
              <a:tr h="359300">
                <a:tc>
                  <a:txBody>
                    <a:bodyPr/>
                    <a:lstStyle/>
                    <a:p>
                      <a:pPr>
                        <a:buFont typeface="Arial" pitchFamily="34" charset="0"/>
                        <a:buChar char="•"/>
                      </a:pPr>
                      <a:r>
                        <a:rPr kumimoji="0" lang="tr-TR" sz="1200" b="0" kern="1200" dirty="0">
                          <a:solidFill>
                            <a:schemeClr val="dk1"/>
                          </a:solidFill>
                          <a:latin typeface="+mn-lt"/>
                          <a:ea typeface="+mn-ea"/>
                          <a:cs typeface="+mn-cs"/>
                        </a:rPr>
                        <a:t> Kurumun Telefonu:</a:t>
                      </a:r>
                      <a:endParaRPr lang="tr-TR" sz="1200" b="0" dirty="0"/>
                    </a:p>
                  </a:txBody>
                  <a:tcPr/>
                </a:tc>
                <a:extLst>
                  <a:ext uri="{0D108BD9-81ED-4DB2-BD59-A6C34878D82A}">
                    <a16:rowId xmlns:a16="http://schemas.microsoft.com/office/drawing/2014/main" val="10005"/>
                  </a:ext>
                </a:extLst>
              </a:tr>
              <a:tr h="359300">
                <a:tc>
                  <a:txBody>
                    <a:bodyPr/>
                    <a:lstStyle/>
                    <a:p>
                      <a:r>
                        <a:rPr lang="tr-TR" sz="1200" b="0" dirty="0"/>
                        <a:t>0 (370) 733 26 26 </a:t>
                      </a:r>
                    </a:p>
                  </a:txBody>
                  <a:tcPr/>
                </a:tc>
                <a:extLst>
                  <a:ext uri="{0D108BD9-81ED-4DB2-BD59-A6C34878D82A}">
                    <a16:rowId xmlns:a16="http://schemas.microsoft.com/office/drawing/2014/main" val="10006"/>
                  </a:ext>
                </a:extLst>
              </a:tr>
              <a:tr h="359300">
                <a:tc>
                  <a:txBody>
                    <a:bodyPr/>
                    <a:lstStyle/>
                    <a:p>
                      <a:pPr>
                        <a:buFont typeface="Arial" pitchFamily="34" charset="0"/>
                        <a:buChar char="•"/>
                      </a:pPr>
                      <a:r>
                        <a:rPr kumimoji="0" lang="tr-TR" sz="1200" b="0" kern="1200" dirty="0">
                          <a:solidFill>
                            <a:schemeClr val="dk1"/>
                          </a:solidFill>
                          <a:latin typeface="+mn-lt"/>
                          <a:ea typeface="+mn-ea"/>
                          <a:cs typeface="+mn-cs"/>
                        </a:rPr>
                        <a:t> Kurumun Faksı:</a:t>
                      </a:r>
                      <a:endParaRPr lang="tr-TR" sz="1200" b="0" dirty="0"/>
                    </a:p>
                  </a:txBody>
                  <a:tcPr/>
                </a:tc>
                <a:extLst>
                  <a:ext uri="{0D108BD9-81ED-4DB2-BD59-A6C34878D82A}">
                    <a16:rowId xmlns:a16="http://schemas.microsoft.com/office/drawing/2014/main" val="10007"/>
                  </a:ext>
                </a:extLst>
              </a:tr>
              <a:tr h="359300">
                <a:tc>
                  <a:txBody>
                    <a:bodyPr/>
                    <a:lstStyle/>
                    <a:p>
                      <a:r>
                        <a:rPr lang="tr-TR" sz="1200" b="0" dirty="0"/>
                        <a:t>0 (370) 733 26 21</a:t>
                      </a:r>
                    </a:p>
                  </a:txBody>
                  <a:tcPr/>
                </a:tc>
                <a:extLst>
                  <a:ext uri="{0D108BD9-81ED-4DB2-BD59-A6C34878D82A}">
                    <a16:rowId xmlns:a16="http://schemas.microsoft.com/office/drawing/2014/main" val="10008"/>
                  </a:ext>
                </a:extLst>
              </a:tr>
              <a:tr h="359300">
                <a:tc>
                  <a:txBody>
                    <a:bodyPr/>
                    <a:lstStyle/>
                    <a:p>
                      <a:pPr>
                        <a:buFont typeface="Arial" pitchFamily="34" charset="0"/>
                        <a:buChar char="•"/>
                      </a:pPr>
                      <a:r>
                        <a:rPr kumimoji="0" lang="tr-TR" sz="1200" b="0" kern="1200" dirty="0">
                          <a:solidFill>
                            <a:schemeClr val="dk1"/>
                          </a:solidFill>
                          <a:latin typeface="+mn-lt"/>
                          <a:ea typeface="+mn-ea"/>
                          <a:cs typeface="+mn-cs"/>
                        </a:rPr>
                        <a:t> Kurumun Web Adresi:</a:t>
                      </a:r>
                      <a:endParaRPr lang="tr-TR" sz="1200" b="0" dirty="0"/>
                    </a:p>
                  </a:txBody>
                  <a:tcPr/>
                </a:tc>
                <a:extLst>
                  <a:ext uri="{0D108BD9-81ED-4DB2-BD59-A6C34878D82A}">
                    <a16:rowId xmlns:a16="http://schemas.microsoft.com/office/drawing/2014/main" val="10009"/>
                  </a:ext>
                </a:extLst>
              </a:tr>
              <a:tr h="359300">
                <a:tc>
                  <a:txBody>
                    <a:bodyPr/>
                    <a:lstStyle/>
                    <a:p>
                      <a:r>
                        <a:rPr lang="tr-TR" sz="1200" b="0" dirty="0"/>
                        <a:t>www.ovacumalisesi.meb.k12.tr</a:t>
                      </a:r>
                    </a:p>
                  </a:txBody>
                  <a:tcPr/>
                </a:tc>
                <a:extLst>
                  <a:ext uri="{0D108BD9-81ED-4DB2-BD59-A6C34878D82A}">
                    <a16:rowId xmlns:a16="http://schemas.microsoft.com/office/drawing/2014/main" val="10010"/>
                  </a:ext>
                </a:extLst>
              </a:tr>
              <a:tr h="359300">
                <a:tc>
                  <a:txBody>
                    <a:bodyPr/>
                    <a:lstStyle/>
                    <a:p>
                      <a:pPr>
                        <a:buFont typeface="Arial" pitchFamily="34" charset="0"/>
                        <a:buChar char="•"/>
                      </a:pPr>
                      <a:r>
                        <a:rPr kumimoji="0" lang="tr-TR" sz="1200" b="0" kern="1200" dirty="0">
                          <a:solidFill>
                            <a:schemeClr val="dk1"/>
                          </a:solidFill>
                          <a:latin typeface="+mn-lt"/>
                          <a:ea typeface="+mn-ea"/>
                          <a:cs typeface="+mn-cs"/>
                        </a:rPr>
                        <a:t> Kurumun Elektronik Posta Adresi:</a:t>
                      </a:r>
                      <a:endParaRPr lang="tr-TR" sz="1200" b="0" dirty="0"/>
                    </a:p>
                  </a:txBody>
                  <a:tcPr/>
                </a:tc>
                <a:extLst>
                  <a:ext uri="{0D108BD9-81ED-4DB2-BD59-A6C34878D82A}">
                    <a16:rowId xmlns:a16="http://schemas.microsoft.com/office/drawing/2014/main" val="10011"/>
                  </a:ext>
                </a:extLst>
              </a:tr>
              <a:tr h="359300">
                <a:tc>
                  <a:txBody>
                    <a:bodyPr/>
                    <a:lstStyle/>
                    <a:p>
                      <a:r>
                        <a:rPr lang="tr-TR" sz="1200" b="0" dirty="0">
                          <a:hlinkClick r:id="rId2"/>
                        </a:rPr>
                        <a:t>955556@meb.k12.tr</a:t>
                      </a:r>
                      <a:r>
                        <a:rPr lang="tr-TR" sz="1200" b="0" dirty="0"/>
                        <a:t> </a:t>
                      </a:r>
                    </a:p>
                  </a:txBody>
                  <a:tcPr/>
                </a:tc>
                <a:extLst>
                  <a:ext uri="{0D108BD9-81ED-4DB2-BD59-A6C34878D82A}">
                    <a16:rowId xmlns:a16="http://schemas.microsoft.com/office/drawing/2014/main" val="10012"/>
                  </a:ext>
                </a:extLst>
              </a:tr>
              <a:tr h="359300">
                <a:tc>
                  <a:txBody>
                    <a:bodyPr/>
                    <a:lstStyle/>
                    <a:p>
                      <a:pPr>
                        <a:buFont typeface="Arial" pitchFamily="34" charset="0"/>
                        <a:buChar char="•"/>
                      </a:pPr>
                      <a:r>
                        <a:rPr kumimoji="0" lang="tr-TR" sz="1200" b="0" kern="1200" dirty="0">
                          <a:solidFill>
                            <a:schemeClr val="dk1"/>
                          </a:solidFill>
                          <a:latin typeface="+mn-lt"/>
                          <a:ea typeface="+mn-ea"/>
                          <a:cs typeface="+mn-cs"/>
                        </a:rPr>
                        <a:t> Kurumun Seviyesi ve Öğretim Şekli:</a:t>
                      </a:r>
                      <a:endParaRPr lang="tr-TR" sz="1200" b="0" dirty="0"/>
                    </a:p>
                  </a:txBody>
                  <a:tcPr/>
                </a:tc>
                <a:extLst>
                  <a:ext uri="{0D108BD9-81ED-4DB2-BD59-A6C34878D82A}">
                    <a16:rowId xmlns:a16="http://schemas.microsoft.com/office/drawing/2014/main" val="10013"/>
                  </a:ext>
                </a:extLst>
              </a:tr>
              <a:tr h="359300">
                <a:tc>
                  <a:txBody>
                    <a:bodyPr/>
                    <a:lstStyle/>
                    <a:p>
                      <a:r>
                        <a:rPr lang="tr-TR" sz="1200" b="0" dirty="0"/>
                        <a:t>Ortaöğretim – Normal-Tam gün </a:t>
                      </a:r>
                    </a:p>
                  </a:txBody>
                  <a:tcPr/>
                </a:tc>
                <a:extLst>
                  <a:ext uri="{0D108BD9-81ED-4DB2-BD59-A6C34878D82A}">
                    <a16:rowId xmlns:a16="http://schemas.microsoft.com/office/drawing/2014/main" val="10014"/>
                  </a:ext>
                </a:extLst>
              </a:tr>
              <a:tr h="359300">
                <a:tc>
                  <a:txBody>
                    <a:bodyPr/>
                    <a:lstStyle/>
                    <a:p>
                      <a:pPr>
                        <a:buFont typeface="Arial" pitchFamily="34" charset="0"/>
                        <a:buChar char="•"/>
                      </a:pPr>
                      <a:r>
                        <a:rPr lang="tr-TR" sz="1200" b="0" dirty="0"/>
                        <a:t> Kurumun Bağlı Olduğu</a:t>
                      </a:r>
                      <a:r>
                        <a:rPr lang="tr-TR" sz="1200" b="0" baseline="0" dirty="0"/>
                        <a:t> Genel Müdürlük:</a:t>
                      </a:r>
                      <a:endParaRPr lang="tr-TR" sz="1200" b="0" dirty="0"/>
                    </a:p>
                  </a:txBody>
                  <a:tcPr/>
                </a:tc>
                <a:extLst>
                  <a:ext uri="{0D108BD9-81ED-4DB2-BD59-A6C34878D82A}">
                    <a16:rowId xmlns:a16="http://schemas.microsoft.com/office/drawing/2014/main" val="10015"/>
                  </a:ext>
                </a:extLst>
              </a:tr>
              <a:tr h="359300">
                <a:tc>
                  <a:txBody>
                    <a:bodyPr/>
                    <a:lstStyle/>
                    <a:p>
                      <a:r>
                        <a:rPr lang="tr-TR" sz="1200" b="0" dirty="0"/>
                        <a:t>Milli Eğitim Bakanlığı / Mesleki ve Teknik Eğitim Genel</a:t>
                      </a:r>
                      <a:r>
                        <a:rPr lang="tr-TR" sz="1200" b="0" baseline="0" dirty="0"/>
                        <a:t> Müdürlüğü</a:t>
                      </a:r>
                      <a:endParaRPr lang="tr-TR" sz="1200" b="0" dirty="0"/>
                    </a:p>
                  </a:txBody>
                  <a:tcPr/>
                </a:tc>
                <a:extLst>
                  <a:ext uri="{0D108BD9-81ED-4DB2-BD59-A6C34878D82A}">
                    <a16:rowId xmlns:a16="http://schemas.microsoft.com/office/drawing/2014/main" val="10016"/>
                  </a:ext>
                </a:extLst>
              </a:tr>
              <a:tr h="359300">
                <a:tc>
                  <a:txBody>
                    <a:bodyPr/>
                    <a:lstStyle/>
                    <a:p>
                      <a:pPr>
                        <a:buFont typeface="Arial" pitchFamily="34" charset="0"/>
                        <a:buChar char="•"/>
                      </a:pPr>
                      <a:r>
                        <a:rPr kumimoji="0" lang="tr-TR" sz="1200" b="0" kern="1200" dirty="0">
                          <a:solidFill>
                            <a:schemeClr val="dk1"/>
                          </a:solidFill>
                          <a:latin typeface="+mn-lt"/>
                          <a:ea typeface="+mn-ea"/>
                          <a:cs typeface="+mn-cs"/>
                        </a:rPr>
                        <a:t> Kurumun Müdürü:</a:t>
                      </a:r>
                      <a:endParaRPr lang="tr-TR" sz="1200" b="0" dirty="0"/>
                    </a:p>
                  </a:txBody>
                  <a:tcPr/>
                </a:tc>
                <a:extLst>
                  <a:ext uri="{0D108BD9-81ED-4DB2-BD59-A6C34878D82A}">
                    <a16:rowId xmlns:a16="http://schemas.microsoft.com/office/drawing/2014/main" val="10017"/>
                  </a:ext>
                </a:extLst>
              </a:tr>
              <a:tr h="359300">
                <a:tc>
                  <a:txBody>
                    <a:bodyPr/>
                    <a:lstStyle/>
                    <a:p>
                      <a:r>
                        <a:rPr lang="tr-TR" sz="1200" b="0" dirty="0"/>
                        <a:t>Muhammet Altekin</a:t>
                      </a:r>
                    </a:p>
                  </a:txBody>
                  <a:tcPr/>
                </a:tc>
                <a:extLst>
                  <a:ext uri="{0D108BD9-81ED-4DB2-BD59-A6C34878D82A}">
                    <a16:rowId xmlns:a16="http://schemas.microsoft.com/office/drawing/2014/main" val="10018"/>
                  </a:ext>
                </a:extLst>
              </a:tr>
              <a:tr h="359300">
                <a:tc>
                  <a:txBody>
                    <a:bodyPr/>
                    <a:lstStyle/>
                    <a:p>
                      <a:pPr>
                        <a:buFont typeface="Arial" pitchFamily="34" charset="0"/>
                        <a:buChar char="•"/>
                      </a:pPr>
                      <a:r>
                        <a:rPr kumimoji="0" lang="tr-TR" sz="1200" b="0" kern="1200" dirty="0">
                          <a:solidFill>
                            <a:schemeClr val="dk1"/>
                          </a:solidFill>
                          <a:latin typeface="+mn-lt"/>
                          <a:ea typeface="+mn-ea"/>
                          <a:cs typeface="+mn-cs"/>
                        </a:rPr>
                        <a:t> Kurumun</a:t>
                      </a:r>
                      <a:r>
                        <a:rPr kumimoji="0" lang="tr-TR" sz="1200" b="0" kern="1200" baseline="0" dirty="0">
                          <a:solidFill>
                            <a:schemeClr val="dk1"/>
                          </a:solidFill>
                          <a:latin typeface="+mn-lt"/>
                          <a:ea typeface="+mn-ea"/>
                          <a:cs typeface="+mn-cs"/>
                        </a:rPr>
                        <a:t> Öğretime Başlama Tarihi:</a:t>
                      </a:r>
                      <a:endParaRPr lang="tr-TR" sz="1200" b="0" dirty="0"/>
                    </a:p>
                  </a:txBody>
                  <a:tcPr/>
                </a:tc>
                <a:extLst>
                  <a:ext uri="{0D108BD9-81ED-4DB2-BD59-A6C34878D82A}">
                    <a16:rowId xmlns:a16="http://schemas.microsoft.com/office/drawing/2014/main" val="10019"/>
                  </a:ext>
                </a:extLst>
              </a:tr>
              <a:tr h="359300">
                <a:tc>
                  <a:txBody>
                    <a:bodyPr/>
                    <a:lstStyle/>
                    <a:p>
                      <a:r>
                        <a:rPr lang="tr-TR" sz="1200" b="0" dirty="0"/>
                        <a:t>İlk</a:t>
                      </a:r>
                      <a:r>
                        <a:rPr lang="tr-TR" sz="1200" b="0" baseline="0" dirty="0"/>
                        <a:t> Başlama :2003   </a:t>
                      </a:r>
                      <a:endParaRPr lang="tr-TR" sz="1200" b="0" dirty="0"/>
                    </a:p>
                  </a:txBody>
                  <a:tcPr/>
                </a:tc>
                <a:extLst>
                  <a:ext uri="{0D108BD9-81ED-4DB2-BD59-A6C34878D82A}">
                    <a16:rowId xmlns:a16="http://schemas.microsoft.com/office/drawing/2014/main" val="10020"/>
                  </a:ext>
                </a:extLst>
              </a:tr>
            </a:tbl>
          </a:graphicData>
        </a:graphic>
      </p:graphicFrame>
      <p:sp>
        <p:nvSpPr>
          <p:cNvPr id="14" name="7 Metin Yer Tutucusu"/>
          <p:cNvSpPr txBox="1">
            <a:spLocks/>
          </p:cNvSpPr>
          <p:nvPr/>
        </p:nvSpPr>
        <p:spPr>
          <a:xfrm>
            <a:off x="1412776" y="265337"/>
            <a:ext cx="5159474" cy="346223"/>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a:ln>
                  <a:noFill/>
                </a:ln>
                <a:solidFill>
                  <a:srgbClr val="FFFFFF"/>
                </a:solidFill>
                <a:effectLst/>
                <a:uLnTx/>
                <a:uFillTx/>
                <a:latin typeface="+mn-lt"/>
                <a:ea typeface="+mn-ea"/>
                <a:cs typeface="+mn-cs"/>
              </a:rPr>
              <a:t>Kuruma İlişkin</a:t>
            </a:r>
            <a:r>
              <a:rPr kumimoji="0" lang="tr-TR" sz="1600" b="0" i="0" u="none" strike="noStrike" kern="1200" cap="none" spc="0" normalizeH="0" noProof="0" dirty="0">
                <a:ln>
                  <a:noFill/>
                </a:ln>
                <a:solidFill>
                  <a:srgbClr val="FFFFFF"/>
                </a:solidFill>
                <a:effectLst/>
                <a:uLnTx/>
                <a:uFillTx/>
                <a:latin typeface="+mn-lt"/>
                <a:ea typeface="+mn-ea"/>
                <a:cs typeface="+mn-cs"/>
              </a:rPr>
              <a:t> Genel Bilgiler</a:t>
            </a:r>
            <a:endParaRPr kumimoji="0" lang="tr-TR" sz="1600" b="0" i="0" u="none" strike="noStrike" kern="1200" cap="none" spc="0" normalizeH="0" baseline="0" noProof="0" dirty="0">
              <a:ln>
                <a:noFill/>
              </a:ln>
              <a:solidFill>
                <a:srgbClr val="FFFFFF"/>
              </a:solidFill>
              <a:effectLst/>
              <a:uLnTx/>
              <a:uFillTx/>
              <a:latin typeface="+mn-lt"/>
              <a:ea typeface="+mn-ea"/>
              <a:cs typeface="+mn-cs"/>
            </a:endParaRPr>
          </a:p>
        </p:txBody>
      </p:sp>
      <p:sp>
        <p:nvSpPr>
          <p:cNvPr id="15" name="2 Metin Yer Tutucusu"/>
          <p:cNvSpPr>
            <a:spLocks noGrp="1"/>
          </p:cNvSpPr>
          <p:nvPr>
            <p:ph type="body" idx="2"/>
          </p:nvPr>
        </p:nvSpPr>
        <p:spPr>
          <a:xfrm rot="16200000">
            <a:off x="-1673656" y="5013964"/>
            <a:ext cx="5544619" cy="1348324"/>
          </a:xfrm>
        </p:spPr>
        <p:txBody>
          <a:bodyPr/>
          <a:lstStyle/>
          <a:p>
            <a:pPr algn="ctr"/>
            <a:r>
              <a:rPr lang="tr-TR" dirty="0"/>
              <a:t>OVACUMA ÇOK PROGRAMLI ANADOLU LİSESİ</a:t>
            </a:r>
          </a:p>
          <a:p>
            <a:pPr algn="ctr"/>
            <a:r>
              <a:rPr lang="tr-TR" dirty="0"/>
              <a:t> 2019-2020  EĞİTİM – ÖĞRETİM YILI </a:t>
            </a:r>
          </a:p>
          <a:p>
            <a:pPr algn="ctr"/>
            <a:r>
              <a:rPr lang="tr-TR" dirty="0"/>
              <a:t>BRİFİNG DOSYASI</a:t>
            </a:r>
          </a:p>
        </p:txBody>
      </p:sp>
      <p:pic>
        <p:nvPicPr>
          <p:cNvPr id="6" name="Resim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987338"/>
            <a:ext cx="2198404" cy="214450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İçerik Yer Tutucusu"/>
          <p:cNvGraphicFramePr>
            <a:graphicFrameLocks noGrp="1"/>
          </p:cNvGraphicFramePr>
          <p:nvPr>
            <p:ph sz="quarter" idx="1"/>
            <p:extLst>
              <p:ext uri="{D42A27DB-BD31-4B8C-83A1-F6EECF244321}">
                <p14:modId xmlns:p14="http://schemas.microsoft.com/office/powerpoint/2010/main" val="1577176694"/>
              </p:ext>
            </p:extLst>
          </p:nvPr>
        </p:nvGraphicFramePr>
        <p:xfrm>
          <a:off x="2343150" y="914400"/>
          <a:ext cx="4229100" cy="7426560"/>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val="20000"/>
                    </a:ext>
                  </a:extLst>
                </a:gridCol>
              </a:tblGrid>
              <a:tr h="359300">
                <a:tc>
                  <a:txBody>
                    <a:bodyPr/>
                    <a:lstStyle/>
                    <a:p>
                      <a:endParaRPr lang="tr-TR" sz="1200" b="0" dirty="0"/>
                    </a:p>
                  </a:txBody>
                  <a:tcPr/>
                </a:tc>
                <a:extLst>
                  <a:ext uri="{0D108BD9-81ED-4DB2-BD59-A6C34878D82A}">
                    <a16:rowId xmlns:a16="http://schemas.microsoft.com/office/drawing/2014/main" val="10000"/>
                  </a:ext>
                </a:extLst>
              </a:tr>
              <a:tr h="41798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tr-TR" sz="1200" b="0" dirty="0"/>
                        <a:t> </a:t>
                      </a:r>
                      <a:r>
                        <a:rPr kumimoji="0" lang="tr-TR" sz="1200" b="0" kern="1200" dirty="0">
                          <a:solidFill>
                            <a:schemeClr val="dk1"/>
                          </a:solidFill>
                          <a:latin typeface="+mn-lt"/>
                          <a:ea typeface="+mn-ea"/>
                          <a:cs typeface="+mn-cs"/>
                        </a:rPr>
                        <a:t>Okutulan Yabancı Dili:</a:t>
                      </a:r>
                      <a:endParaRPr lang="tr-TR" sz="1200" b="0" dirty="0"/>
                    </a:p>
                  </a:txBody>
                  <a:tcPr/>
                </a:tc>
                <a:extLst>
                  <a:ext uri="{0D108BD9-81ED-4DB2-BD59-A6C34878D82A}">
                    <a16:rowId xmlns:a16="http://schemas.microsoft.com/office/drawing/2014/main" val="10001"/>
                  </a:ext>
                </a:extLst>
              </a:tr>
              <a:tr h="359300">
                <a:tc>
                  <a:txBody>
                    <a:bodyPr/>
                    <a:lstStyle/>
                    <a:p>
                      <a:pPr>
                        <a:buFont typeface="Wingdings" pitchFamily="2" charset="2"/>
                        <a:buNone/>
                      </a:pPr>
                      <a:r>
                        <a:rPr lang="tr-TR" sz="1200" b="0" dirty="0"/>
                        <a:t>  İngilizce / Arapça</a:t>
                      </a:r>
                    </a:p>
                  </a:txBody>
                  <a:tcPr/>
                </a:tc>
                <a:extLst>
                  <a:ext uri="{0D108BD9-81ED-4DB2-BD59-A6C34878D82A}">
                    <a16:rowId xmlns:a16="http://schemas.microsoft.com/office/drawing/2014/main" val="10002"/>
                  </a:ext>
                </a:extLst>
              </a:tr>
              <a:tr h="359300">
                <a:tc>
                  <a:txBody>
                    <a:bodyPr/>
                    <a:lstStyle/>
                    <a:p>
                      <a:pPr>
                        <a:buFont typeface="Arial" pitchFamily="34" charset="0"/>
                        <a:buChar char="•"/>
                      </a:pPr>
                      <a:r>
                        <a:rPr kumimoji="0" lang="tr-TR" sz="1200" b="0" kern="1200" dirty="0">
                          <a:solidFill>
                            <a:schemeClr val="dk1"/>
                          </a:solidFill>
                          <a:latin typeface="+mn-lt"/>
                          <a:ea typeface="+mn-ea"/>
                          <a:cs typeface="+mn-cs"/>
                        </a:rPr>
                        <a:t> Kurum Kütüphanesindeki Kitap Sayısı :</a:t>
                      </a:r>
                      <a:endParaRPr lang="tr-TR" sz="1200" b="0" dirty="0"/>
                    </a:p>
                  </a:txBody>
                  <a:tcPr/>
                </a:tc>
                <a:extLst>
                  <a:ext uri="{0D108BD9-81ED-4DB2-BD59-A6C34878D82A}">
                    <a16:rowId xmlns:a16="http://schemas.microsoft.com/office/drawing/2014/main" val="10003"/>
                  </a:ext>
                </a:extLst>
              </a:tr>
              <a:tr h="359300">
                <a:tc>
                  <a:txBody>
                    <a:bodyPr/>
                    <a:lstStyle/>
                    <a:p>
                      <a:pPr>
                        <a:buFont typeface="Wingdings" pitchFamily="2" charset="2"/>
                        <a:buNone/>
                      </a:pPr>
                      <a:r>
                        <a:rPr lang="tr-TR" sz="1200" b="0" dirty="0"/>
                        <a:t> 540</a:t>
                      </a:r>
                    </a:p>
                  </a:txBody>
                  <a:tcPr/>
                </a:tc>
                <a:extLst>
                  <a:ext uri="{0D108BD9-81ED-4DB2-BD59-A6C34878D82A}">
                    <a16:rowId xmlns:a16="http://schemas.microsoft.com/office/drawing/2014/main" val="10004"/>
                  </a:ext>
                </a:extLst>
              </a:tr>
              <a:tr h="359300">
                <a:tc>
                  <a:txBody>
                    <a:bodyPr/>
                    <a:lstStyle/>
                    <a:p>
                      <a:pPr>
                        <a:buFont typeface="Arial" pitchFamily="34" charset="0"/>
                        <a:buChar char="•"/>
                      </a:pPr>
                      <a:r>
                        <a:rPr kumimoji="0" lang="tr-TR" sz="1200" b="0" kern="1200" dirty="0">
                          <a:solidFill>
                            <a:schemeClr val="dk1"/>
                          </a:solidFill>
                          <a:latin typeface="+mn-lt"/>
                          <a:ea typeface="+mn-ea"/>
                          <a:cs typeface="+mn-cs"/>
                        </a:rPr>
                        <a:t> Okulumuzun Amaçları :	</a:t>
                      </a:r>
                      <a:endParaRPr lang="tr-TR" sz="1200" b="0" dirty="0"/>
                    </a:p>
                  </a:txBody>
                  <a:tcPr/>
                </a:tc>
                <a:extLst>
                  <a:ext uri="{0D108BD9-81ED-4DB2-BD59-A6C34878D82A}">
                    <a16:rowId xmlns:a16="http://schemas.microsoft.com/office/drawing/2014/main" val="10005"/>
                  </a:ext>
                </a:extLst>
              </a:tr>
              <a:tr h="359300">
                <a:tc>
                  <a:txBody>
                    <a:bodyPr/>
                    <a:lstStyle/>
                    <a:p>
                      <a:pPr lvl="0"/>
                      <a:r>
                        <a:rPr kumimoji="0" lang="tr-TR" sz="1200" b="0" kern="1200" dirty="0">
                          <a:solidFill>
                            <a:schemeClr val="dk1"/>
                          </a:solidFill>
                          <a:latin typeface="+mn-lt"/>
                          <a:ea typeface="+mn-ea"/>
                          <a:cs typeface="+mn-cs"/>
                        </a:rPr>
                        <a:t>Ortaöğretim kurumları; </a:t>
                      </a:r>
                    </a:p>
                    <a:p>
                      <a:r>
                        <a:rPr kumimoji="0" lang="tr-TR" sz="1200" b="0" kern="1200" dirty="0">
                          <a:solidFill>
                            <a:schemeClr val="dk1"/>
                          </a:solidFill>
                          <a:latin typeface="+mn-lt"/>
                          <a:ea typeface="+mn-ea"/>
                          <a:cs typeface="+mn-cs"/>
                        </a:rPr>
                        <a:t> </a:t>
                      </a:r>
                    </a:p>
                    <a:p>
                      <a:r>
                        <a:rPr kumimoji="0" lang="tr-TR" sz="1200" b="0" kern="1200" dirty="0">
                          <a:solidFill>
                            <a:schemeClr val="dk1"/>
                          </a:solidFill>
                          <a:latin typeface="+mn-lt"/>
                          <a:ea typeface="+mn-ea"/>
                          <a:cs typeface="+mn-cs"/>
                        </a:rPr>
                        <a:t>a) Öğrencileri bedenî, zihnî, ahlâkî, manevî, sosyal ve kültürel nitelikler yönünden geliştirmeyi, demokrasi ve insan haklarına saygılı olmayı, çağımızın gerektirdiği bilgi ve becerilerle donatarak geleceğe hazırlamayı,</a:t>
                      </a:r>
                    </a:p>
                    <a:p>
                      <a:r>
                        <a:rPr kumimoji="0" lang="tr-TR" sz="1200" b="0" kern="1200" dirty="0">
                          <a:solidFill>
                            <a:schemeClr val="dk1"/>
                          </a:solidFill>
                          <a:latin typeface="+mn-lt"/>
                          <a:ea typeface="+mn-ea"/>
                          <a:cs typeface="+mn-cs"/>
                        </a:rPr>
                        <a:t>b) Öğrencileri ortaöğretim düzeyinde ortak bir genel kültür vererek yükseköğretime, mesleğe, hayata ve iş alanlarına hazırlamayı, </a:t>
                      </a:r>
                    </a:p>
                    <a:p>
                      <a:r>
                        <a:rPr kumimoji="0" lang="tr-TR" sz="1200" b="0" kern="1200" dirty="0">
                          <a:solidFill>
                            <a:schemeClr val="dk1"/>
                          </a:solidFill>
                          <a:latin typeface="+mn-lt"/>
                          <a:ea typeface="+mn-ea"/>
                          <a:cs typeface="+mn-cs"/>
                        </a:rPr>
                        <a:t>c) Eğitim ve istihdam ilişkilerinin Bakanlık ilke ve politikalarına uygun olarak sağlıklı, dengeli ve dinamik bir yapıya kavuşturulmasını,</a:t>
                      </a:r>
                    </a:p>
                    <a:p>
                      <a:r>
                        <a:rPr kumimoji="0" lang="tr-TR" sz="1200" b="0" kern="1200" dirty="0">
                          <a:solidFill>
                            <a:schemeClr val="dk1"/>
                          </a:solidFill>
                          <a:latin typeface="+mn-lt"/>
                          <a:ea typeface="+mn-ea"/>
                          <a:cs typeface="+mn-cs"/>
                        </a:rPr>
                        <a:t>ç) Öğrencilerin öz güven, öz denetim ve sorumluluk duygularının geliştirilmesini,</a:t>
                      </a:r>
                    </a:p>
                    <a:p>
                      <a:r>
                        <a:rPr kumimoji="0" lang="tr-TR" sz="1200" b="0" kern="1200" dirty="0">
                          <a:solidFill>
                            <a:schemeClr val="dk1"/>
                          </a:solidFill>
                          <a:latin typeface="+mn-lt"/>
                          <a:ea typeface="+mn-ea"/>
                          <a:cs typeface="+mn-cs"/>
                        </a:rPr>
                        <a:t>d) Öğrencilere çalışma ve dayanışma alışkanlığı kazandırmayı, </a:t>
                      </a:r>
                    </a:p>
                    <a:p>
                      <a:r>
                        <a:rPr kumimoji="0" lang="tr-TR" sz="1200" b="0" kern="1200" dirty="0">
                          <a:solidFill>
                            <a:schemeClr val="dk1"/>
                          </a:solidFill>
                          <a:latin typeface="+mn-lt"/>
                          <a:ea typeface="+mn-ea"/>
                          <a:cs typeface="+mn-cs"/>
                        </a:rPr>
                        <a:t>e) Öğrencilere yaratıcı ve eleştirel düşünme becerisi kazandırmayı, </a:t>
                      </a:r>
                    </a:p>
                    <a:p>
                      <a:r>
                        <a:rPr kumimoji="0" lang="tr-TR" sz="1200" b="0" kern="1200" dirty="0">
                          <a:solidFill>
                            <a:schemeClr val="dk1"/>
                          </a:solidFill>
                          <a:latin typeface="+mn-lt"/>
                          <a:ea typeface="+mn-ea"/>
                          <a:cs typeface="+mn-cs"/>
                        </a:rPr>
                        <a:t>f) Öğrencilerin dünyadaki gelişme ve değişmeleri izleyebilecek düzeyde yabancı dil öğrenebilmelerini,</a:t>
                      </a:r>
                    </a:p>
                    <a:p>
                      <a:r>
                        <a:rPr kumimoji="0" lang="tr-TR" sz="1200" b="0" kern="1200" dirty="0">
                          <a:solidFill>
                            <a:schemeClr val="dk1"/>
                          </a:solidFill>
                          <a:latin typeface="+mn-lt"/>
                          <a:ea typeface="+mn-ea"/>
                          <a:cs typeface="+mn-cs"/>
                        </a:rPr>
                        <a:t>g) Öğrencilerin bilgi ve becerilerini kullanarak proje geliştirerek bilgi üretebilmelerini,</a:t>
                      </a:r>
                    </a:p>
                    <a:p>
                      <a:r>
                        <a:rPr kumimoji="0" lang="tr-TR" sz="1200" b="0" kern="1200" dirty="0">
                          <a:solidFill>
                            <a:schemeClr val="dk1"/>
                          </a:solidFill>
                          <a:latin typeface="+mn-lt"/>
                          <a:ea typeface="+mn-ea"/>
                          <a:cs typeface="+mn-cs"/>
                        </a:rPr>
                        <a:t>ğ) Teknolojiden yararlanarak nitelikli eğitim verilmesini,</a:t>
                      </a:r>
                    </a:p>
                    <a:p>
                      <a:r>
                        <a:rPr kumimoji="0" lang="tr-TR" sz="1200" b="0" kern="1200" dirty="0">
                          <a:solidFill>
                            <a:schemeClr val="dk1"/>
                          </a:solidFill>
                          <a:latin typeface="+mn-lt"/>
                          <a:ea typeface="+mn-ea"/>
                          <a:cs typeface="+mn-cs"/>
                        </a:rPr>
                        <a:t>h) Hayat boyu öğrenmenin bireylere benimsetilmesini,</a:t>
                      </a:r>
                    </a:p>
                    <a:p>
                      <a:r>
                        <a:rPr kumimoji="0" lang="tr-TR" sz="1200" b="0" kern="1200" dirty="0">
                          <a:solidFill>
                            <a:schemeClr val="dk1"/>
                          </a:solidFill>
                          <a:latin typeface="+mn-lt"/>
                          <a:ea typeface="+mn-ea"/>
                          <a:cs typeface="+mn-cs"/>
                        </a:rPr>
                        <a:t>ı) Eğitim, üretim ve hizmette uluslararası standartlara uyulmasını ve belgelendirmenin özendirilmesini</a:t>
                      </a:r>
                    </a:p>
                    <a:p>
                      <a:r>
                        <a:rPr kumimoji="0" lang="tr-TR" sz="1200" b="0" kern="1200" dirty="0">
                          <a:solidFill>
                            <a:schemeClr val="dk1"/>
                          </a:solidFill>
                          <a:latin typeface="+mn-lt"/>
                          <a:ea typeface="+mn-ea"/>
                          <a:cs typeface="+mn-cs"/>
                        </a:rPr>
                        <a:t>amaçlar.</a:t>
                      </a:r>
                    </a:p>
                    <a:p>
                      <a:endParaRPr lang="tr-TR" sz="1200" b="0" dirty="0"/>
                    </a:p>
                  </a:txBody>
                  <a:tcPr/>
                </a:tc>
                <a:extLst>
                  <a:ext uri="{0D108BD9-81ED-4DB2-BD59-A6C34878D82A}">
                    <a16:rowId xmlns:a16="http://schemas.microsoft.com/office/drawing/2014/main" val="10006"/>
                  </a:ext>
                </a:extLst>
              </a:tr>
            </a:tbl>
          </a:graphicData>
        </a:graphic>
      </p:graphicFrame>
      <p:sp>
        <p:nvSpPr>
          <p:cNvPr id="6" name="7 Metin Yer Tutucusu"/>
          <p:cNvSpPr txBox="1">
            <a:spLocks/>
          </p:cNvSpPr>
          <p:nvPr/>
        </p:nvSpPr>
        <p:spPr>
          <a:xfrm>
            <a:off x="1412776" y="265337"/>
            <a:ext cx="5159474" cy="346223"/>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a:ln>
                  <a:noFill/>
                </a:ln>
                <a:solidFill>
                  <a:srgbClr val="FFFFFF"/>
                </a:solidFill>
                <a:effectLst/>
                <a:uLnTx/>
                <a:uFillTx/>
                <a:latin typeface="+mn-lt"/>
                <a:ea typeface="+mn-ea"/>
                <a:cs typeface="+mn-cs"/>
              </a:rPr>
              <a:t>Kuruma İlişkin Genel Bilgiler</a:t>
            </a:r>
          </a:p>
        </p:txBody>
      </p:sp>
      <p:sp>
        <p:nvSpPr>
          <p:cNvPr id="7" name="2 Metin Yer Tutucusu"/>
          <p:cNvSpPr>
            <a:spLocks noGrp="1"/>
          </p:cNvSpPr>
          <p:nvPr>
            <p:ph type="body" idx="2"/>
          </p:nvPr>
        </p:nvSpPr>
        <p:spPr>
          <a:xfrm rot="16200000">
            <a:off x="-1673656" y="5013964"/>
            <a:ext cx="5544619" cy="1348324"/>
          </a:xfrm>
        </p:spPr>
        <p:txBody>
          <a:bodyPr/>
          <a:lstStyle/>
          <a:p>
            <a:pPr algn="ctr"/>
            <a:r>
              <a:rPr lang="tr-TR" dirty="0"/>
              <a:t>OVACUMA ÇOK PROGRAMLI ANADOLU LİSESİ</a:t>
            </a:r>
          </a:p>
          <a:p>
            <a:pPr algn="ctr"/>
            <a:r>
              <a:rPr lang="tr-TR" dirty="0"/>
              <a:t>2019-2020  EĞİTİM – ÖĞRETİM YILI </a:t>
            </a:r>
          </a:p>
          <a:p>
            <a:pPr algn="ctr"/>
            <a:r>
              <a:rPr lang="tr-TR" dirty="0"/>
              <a:t>BRİFİNG DOSYASI</a:t>
            </a:r>
          </a:p>
        </p:txBody>
      </p:sp>
      <p:pic>
        <p:nvPicPr>
          <p:cNvPr id="9" name="Resim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987338"/>
            <a:ext cx="2198404" cy="214450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İçerik Yer Tutucusu"/>
          <p:cNvGraphicFramePr>
            <a:graphicFrameLocks noGrp="1"/>
          </p:cNvGraphicFramePr>
          <p:nvPr>
            <p:ph sz="quarter" idx="1"/>
            <p:extLst>
              <p:ext uri="{D42A27DB-BD31-4B8C-83A1-F6EECF244321}">
                <p14:modId xmlns:p14="http://schemas.microsoft.com/office/powerpoint/2010/main" val="364168423"/>
              </p:ext>
            </p:extLst>
          </p:nvPr>
        </p:nvGraphicFramePr>
        <p:xfrm>
          <a:off x="2276872" y="827584"/>
          <a:ext cx="4229100" cy="7639920"/>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val="20000"/>
                    </a:ext>
                  </a:extLst>
                </a:gridCol>
              </a:tblGrid>
              <a:tr h="359300">
                <a:tc>
                  <a:txBody>
                    <a:bodyPr/>
                    <a:lstStyle/>
                    <a:p>
                      <a:endParaRPr lang="tr-TR" sz="1200" b="0" dirty="0"/>
                    </a:p>
                  </a:txBody>
                  <a:tcPr/>
                </a:tc>
                <a:extLst>
                  <a:ext uri="{0D108BD9-81ED-4DB2-BD59-A6C34878D82A}">
                    <a16:rowId xmlns:a16="http://schemas.microsoft.com/office/drawing/2014/main" val="10000"/>
                  </a:ext>
                </a:extLst>
              </a:tr>
              <a:tr h="417980">
                <a:tc>
                  <a:txBody>
                    <a:bodyPr/>
                    <a:lstStyle/>
                    <a:p>
                      <a:pPr>
                        <a:buFont typeface="Arial" pitchFamily="34" charset="0"/>
                        <a:buChar char="•"/>
                      </a:pPr>
                      <a:r>
                        <a:rPr kumimoji="0" lang="tr-TR" sz="1200" b="0" kern="1200" dirty="0">
                          <a:solidFill>
                            <a:schemeClr val="dk1"/>
                          </a:solidFill>
                          <a:latin typeface="+mn-lt"/>
                          <a:ea typeface="+mn-ea"/>
                          <a:cs typeface="+mn-cs"/>
                        </a:rPr>
                        <a:t>Vizyonumuz :</a:t>
                      </a:r>
                      <a:endParaRPr lang="tr-TR" sz="1200" b="0" dirty="0"/>
                    </a:p>
                  </a:txBody>
                  <a:tcPr/>
                </a:tc>
                <a:extLst>
                  <a:ext uri="{0D108BD9-81ED-4DB2-BD59-A6C34878D82A}">
                    <a16:rowId xmlns:a16="http://schemas.microsoft.com/office/drawing/2014/main" val="10001"/>
                  </a:ext>
                </a:extLst>
              </a:tr>
              <a:tr h="359300">
                <a:tc>
                  <a:txBody>
                    <a:bodyPr/>
                    <a:lstStyle/>
                    <a:p>
                      <a:r>
                        <a:rPr kumimoji="0" lang="tr-TR" sz="1800" kern="1200" dirty="0">
                          <a:solidFill>
                            <a:schemeClr val="dk1"/>
                          </a:solidFill>
                          <a:effectLst/>
                          <a:latin typeface="+mn-lt"/>
                          <a:ea typeface="+mn-ea"/>
                          <a:cs typeface="+mn-cs"/>
                        </a:rPr>
                        <a:t>Eğitim ve bilimde çağı yakalayarak erdemli insanlar yetiştirmek.</a:t>
                      </a:r>
                    </a:p>
                  </a:txBody>
                  <a:tcPr/>
                </a:tc>
                <a:extLst>
                  <a:ext uri="{0D108BD9-81ED-4DB2-BD59-A6C34878D82A}">
                    <a16:rowId xmlns:a16="http://schemas.microsoft.com/office/drawing/2014/main" val="10002"/>
                  </a:ext>
                </a:extLst>
              </a:tr>
              <a:tr h="359300">
                <a:tc>
                  <a:txBody>
                    <a:bodyPr/>
                    <a:lstStyle/>
                    <a:p>
                      <a:pPr>
                        <a:buFont typeface="Arial" pitchFamily="34" charset="0"/>
                        <a:buChar char="•"/>
                      </a:pPr>
                      <a:r>
                        <a:rPr kumimoji="0" lang="tr-TR" sz="1200" b="0" kern="1200" dirty="0">
                          <a:solidFill>
                            <a:schemeClr val="dk1"/>
                          </a:solidFill>
                          <a:latin typeface="+mn-lt"/>
                          <a:ea typeface="+mn-ea"/>
                          <a:cs typeface="+mn-cs"/>
                        </a:rPr>
                        <a:t> Misyonumuz :	</a:t>
                      </a:r>
                      <a:endParaRPr lang="tr-TR" sz="1200" b="0" dirty="0"/>
                    </a:p>
                  </a:txBody>
                  <a:tcPr/>
                </a:tc>
                <a:extLst>
                  <a:ext uri="{0D108BD9-81ED-4DB2-BD59-A6C34878D82A}">
                    <a16:rowId xmlns:a16="http://schemas.microsoft.com/office/drawing/2014/main" val="10003"/>
                  </a:ext>
                </a:extLst>
              </a:tr>
              <a:tr h="359300">
                <a:tc>
                  <a:txBody>
                    <a:bodyPr/>
                    <a:lstStyle/>
                    <a:p>
                      <a:r>
                        <a:rPr kumimoji="0" lang="tr-TR" sz="1200" kern="1200" dirty="0">
                          <a:solidFill>
                            <a:schemeClr val="dk1"/>
                          </a:solidFill>
                          <a:effectLst/>
                          <a:latin typeface="+mn-lt"/>
                          <a:ea typeface="+mn-ea"/>
                          <a:cs typeface="+mn-cs"/>
                        </a:rPr>
                        <a:t>Her öğrencinin özgün bir kişilik olduğu gerçeğinden hareketle, BİLİM, KÜLTÜR, SANAT’LA donanımlı bireyler yetiştirerek ülkemizin, eğitimine, yönetimine, sosyal-kültürel-ekonomik kalkınmasına ve Avrupa Birliği entegrasyonu sürecine katkıda bulunacak yeni yaklaşımlar, sistemler, projeler ve uygulamalar geliştirmektir.</a:t>
                      </a:r>
                    </a:p>
                    <a:p>
                      <a:endParaRPr kumimoji="0" lang="tr-TR" sz="1200" b="0" kern="1200" dirty="0">
                        <a:solidFill>
                          <a:schemeClr val="dk1"/>
                        </a:solidFill>
                        <a:latin typeface="+mn-lt"/>
                        <a:ea typeface="+mn-ea"/>
                        <a:cs typeface="+mn-cs"/>
                      </a:endParaRPr>
                    </a:p>
                    <a:p>
                      <a:r>
                        <a:rPr kumimoji="0" lang="tr-TR" sz="1200" b="0" kern="1200" dirty="0">
                          <a:solidFill>
                            <a:schemeClr val="dk1"/>
                          </a:solidFill>
                          <a:latin typeface="+mn-lt"/>
                          <a:ea typeface="+mn-ea"/>
                          <a:cs typeface="+mn-cs"/>
                        </a:rPr>
                        <a:t> </a:t>
                      </a:r>
                      <a:endParaRPr lang="tr-TR" sz="1200" b="0" dirty="0"/>
                    </a:p>
                  </a:txBody>
                  <a:tcPr/>
                </a:tc>
                <a:extLst>
                  <a:ext uri="{0D108BD9-81ED-4DB2-BD59-A6C34878D82A}">
                    <a16:rowId xmlns:a16="http://schemas.microsoft.com/office/drawing/2014/main" val="10004"/>
                  </a:ext>
                </a:extLst>
              </a:tr>
              <a:tr h="359300">
                <a:tc>
                  <a:txBody>
                    <a:bodyPr/>
                    <a:lstStyle/>
                    <a:p>
                      <a:pPr>
                        <a:buFont typeface="Arial" pitchFamily="34" charset="0"/>
                        <a:buChar char="•"/>
                      </a:pPr>
                      <a:r>
                        <a:rPr kumimoji="0" lang="tr-TR" sz="1200" b="0" kern="1200" dirty="0">
                          <a:solidFill>
                            <a:schemeClr val="dk1"/>
                          </a:solidFill>
                          <a:latin typeface="+mn-lt"/>
                          <a:ea typeface="+mn-ea"/>
                          <a:cs typeface="+mn-cs"/>
                        </a:rPr>
                        <a:t> Kurumumuzun Temel İlke ve</a:t>
                      </a:r>
                      <a:r>
                        <a:rPr kumimoji="0" lang="tr-TR" sz="1200" b="0" kern="1200" baseline="0" dirty="0">
                          <a:solidFill>
                            <a:schemeClr val="dk1"/>
                          </a:solidFill>
                          <a:latin typeface="+mn-lt"/>
                          <a:ea typeface="+mn-ea"/>
                          <a:cs typeface="+mn-cs"/>
                        </a:rPr>
                        <a:t> Değerleri:</a:t>
                      </a:r>
                      <a:endParaRPr lang="tr-TR" sz="1200" b="0" dirty="0"/>
                    </a:p>
                  </a:txBody>
                  <a:tcPr/>
                </a:tc>
                <a:extLst>
                  <a:ext uri="{0D108BD9-81ED-4DB2-BD59-A6C34878D82A}">
                    <a16:rowId xmlns:a16="http://schemas.microsoft.com/office/drawing/2014/main" val="10005"/>
                  </a:ext>
                </a:extLst>
              </a:tr>
              <a:tr h="359300">
                <a:tc>
                  <a:txBody>
                    <a:bodyPr/>
                    <a:lstStyle/>
                    <a:p>
                      <a:endParaRPr kumimoji="0" lang="tr-TR" sz="1200" b="1" kern="1200" dirty="0">
                        <a:solidFill>
                          <a:schemeClr val="dk1"/>
                        </a:solidFill>
                        <a:latin typeface="+mn-lt"/>
                        <a:ea typeface="+mn-ea"/>
                        <a:cs typeface="+mn-cs"/>
                      </a:endParaRPr>
                    </a:p>
                    <a:p>
                      <a:pPr marL="285750" lvl="0" indent="-285750">
                        <a:buFont typeface="Wingdings" panose="05000000000000000000" pitchFamily="2" charset="2"/>
                        <a:buChar char="Ø"/>
                      </a:pPr>
                      <a:r>
                        <a:rPr kumimoji="0" lang="tr-TR" sz="1400" kern="1200" dirty="0">
                          <a:solidFill>
                            <a:schemeClr val="dk1"/>
                          </a:solidFill>
                          <a:effectLst/>
                          <a:latin typeface="+mn-lt"/>
                          <a:ea typeface="+mn-ea"/>
                          <a:cs typeface="+mn-cs"/>
                        </a:rPr>
                        <a:t>Önce insan,</a:t>
                      </a:r>
                    </a:p>
                    <a:p>
                      <a:pPr marL="285750" lvl="0" indent="-285750">
                        <a:buFont typeface="Wingdings" panose="05000000000000000000" pitchFamily="2" charset="2"/>
                        <a:buChar char="Ø"/>
                      </a:pPr>
                      <a:r>
                        <a:rPr kumimoji="0" lang="tr-TR" sz="1400" kern="1200" dirty="0">
                          <a:solidFill>
                            <a:schemeClr val="dk1"/>
                          </a:solidFill>
                          <a:effectLst/>
                          <a:latin typeface="+mn-lt"/>
                          <a:ea typeface="+mn-ea"/>
                          <a:cs typeface="+mn-cs"/>
                        </a:rPr>
                        <a:t>Karşılıklı güven ve dürüstlük,</a:t>
                      </a:r>
                    </a:p>
                    <a:p>
                      <a:pPr marL="285750" lvl="0" indent="-285750">
                        <a:buFont typeface="Wingdings" panose="05000000000000000000" pitchFamily="2" charset="2"/>
                        <a:buChar char="Ø"/>
                      </a:pPr>
                      <a:r>
                        <a:rPr kumimoji="0" lang="tr-TR" sz="1400" kern="1200" dirty="0">
                          <a:solidFill>
                            <a:schemeClr val="dk1"/>
                          </a:solidFill>
                          <a:effectLst/>
                          <a:latin typeface="+mn-lt"/>
                          <a:ea typeface="+mn-ea"/>
                          <a:cs typeface="+mn-cs"/>
                        </a:rPr>
                        <a:t>Sabırlı, hoşgörülü ve kararlılık,</a:t>
                      </a:r>
                    </a:p>
                    <a:p>
                      <a:pPr marL="285750" lvl="0" indent="-285750">
                        <a:buFont typeface="Wingdings" panose="05000000000000000000" pitchFamily="2" charset="2"/>
                        <a:buChar char="Ø"/>
                      </a:pPr>
                      <a:r>
                        <a:rPr kumimoji="0" lang="tr-TR" sz="1400" kern="1200" dirty="0">
                          <a:solidFill>
                            <a:schemeClr val="dk1"/>
                          </a:solidFill>
                          <a:effectLst/>
                          <a:latin typeface="+mn-lt"/>
                          <a:ea typeface="+mn-ea"/>
                          <a:cs typeface="+mn-cs"/>
                        </a:rPr>
                        <a:t>Eğitimde süreklilik anlayışı,</a:t>
                      </a:r>
                    </a:p>
                    <a:p>
                      <a:pPr marL="285750" lvl="0" indent="-285750">
                        <a:buFont typeface="Wingdings" panose="05000000000000000000" pitchFamily="2" charset="2"/>
                        <a:buChar char="Ø"/>
                      </a:pPr>
                      <a:r>
                        <a:rPr kumimoji="0" lang="tr-TR" sz="1400" kern="1200" dirty="0">
                          <a:solidFill>
                            <a:schemeClr val="dk1"/>
                          </a:solidFill>
                          <a:effectLst/>
                          <a:latin typeface="+mn-lt"/>
                          <a:ea typeface="+mn-ea"/>
                          <a:cs typeface="+mn-cs"/>
                        </a:rPr>
                        <a:t>Adaletli performans değerlendirme,</a:t>
                      </a:r>
                    </a:p>
                    <a:p>
                      <a:pPr marL="285750" lvl="0" indent="-285750">
                        <a:buFont typeface="Wingdings" panose="05000000000000000000" pitchFamily="2" charset="2"/>
                        <a:buChar char="Ø"/>
                      </a:pPr>
                      <a:r>
                        <a:rPr kumimoji="0" lang="tr-TR" sz="1400" kern="1200" dirty="0">
                          <a:solidFill>
                            <a:schemeClr val="dk1"/>
                          </a:solidFill>
                          <a:effectLst/>
                          <a:latin typeface="+mn-lt"/>
                          <a:ea typeface="+mn-ea"/>
                          <a:cs typeface="+mn-cs"/>
                        </a:rPr>
                        <a:t>Bireysel farkları dikkate almak,</a:t>
                      </a:r>
                    </a:p>
                    <a:p>
                      <a:pPr marL="285750" lvl="0" indent="-285750">
                        <a:buFont typeface="Wingdings" panose="05000000000000000000" pitchFamily="2" charset="2"/>
                        <a:buChar char="Ø"/>
                      </a:pPr>
                      <a:r>
                        <a:rPr kumimoji="0" lang="tr-TR" sz="1400" kern="1200" dirty="0">
                          <a:solidFill>
                            <a:schemeClr val="dk1"/>
                          </a:solidFill>
                          <a:effectLst/>
                          <a:latin typeface="+mn-lt"/>
                          <a:ea typeface="+mn-ea"/>
                          <a:cs typeface="+mn-cs"/>
                        </a:rPr>
                        <a:t>Kendisiyle ve çevresi ile barışık olmak,</a:t>
                      </a:r>
                    </a:p>
                    <a:p>
                      <a:pPr marL="285750" lvl="0" indent="-285750">
                        <a:buFont typeface="Wingdings" panose="05000000000000000000" pitchFamily="2" charset="2"/>
                        <a:buChar char="Ø"/>
                      </a:pPr>
                      <a:r>
                        <a:rPr kumimoji="0" lang="tr-TR" sz="1400" kern="1200" dirty="0">
                          <a:solidFill>
                            <a:schemeClr val="dk1"/>
                          </a:solidFill>
                          <a:effectLst/>
                          <a:latin typeface="+mn-lt"/>
                          <a:ea typeface="+mn-ea"/>
                          <a:cs typeface="+mn-cs"/>
                        </a:rPr>
                        <a:t>Yetkinlik, üretkenlik ve girişimcilik ruhuna sahip olmak,</a:t>
                      </a:r>
                    </a:p>
                    <a:p>
                      <a:pPr marL="285750" lvl="0" indent="-285750">
                        <a:buFont typeface="Wingdings" panose="05000000000000000000" pitchFamily="2" charset="2"/>
                        <a:buChar char="Ø"/>
                      </a:pPr>
                      <a:r>
                        <a:rPr kumimoji="0" lang="tr-TR" sz="1400" kern="1200" dirty="0">
                          <a:solidFill>
                            <a:schemeClr val="dk1"/>
                          </a:solidFill>
                          <a:effectLst/>
                          <a:latin typeface="+mn-lt"/>
                          <a:ea typeface="+mn-ea"/>
                          <a:cs typeface="+mn-cs"/>
                        </a:rPr>
                        <a:t>Doğa ve çevreyi koruma bilinci,</a:t>
                      </a:r>
                    </a:p>
                    <a:p>
                      <a:pPr marL="285750" lvl="0" indent="-285750">
                        <a:buFont typeface="Wingdings" panose="05000000000000000000" pitchFamily="2" charset="2"/>
                        <a:buChar char="Ø"/>
                      </a:pPr>
                      <a:r>
                        <a:rPr kumimoji="0" lang="tr-TR" sz="1400" kern="1200" dirty="0">
                          <a:solidFill>
                            <a:schemeClr val="dk1"/>
                          </a:solidFill>
                          <a:effectLst/>
                          <a:latin typeface="+mn-lt"/>
                          <a:ea typeface="+mn-ea"/>
                          <a:cs typeface="+mn-cs"/>
                        </a:rPr>
                        <a:t>Sürekli gelişim</a:t>
                      </a:r>
                    </a:p>
                    <a:p>
                      <a:pPr marL="285750" lvl="0" indent="-285750">
                        <a:buFont typeface="Wingdings" panose="05000000000000000000" pitchFamily="2" charset="2"/>
                        <a:buChar char="Ø"/>
                      </a:pPr>
                      <a:r>
                        <a:rPr kumimoji="0" lang="tr-TR" sz="1400" kern="1200" dirty="0">
                          <a:solidFill>
                            <a:schemeClr val="dk1"/>
                          </a:solidFill>
                          <a:effectLst/>
                          <a:latin typeface="+mn-lt"/>
                          <a:ea typeface="+mn-ea"/>
                          <a:cs typeface="+mn-cs"/>
                        </a:rPr>
                        <a:t>Sorumluluk duygusu ve kendine güven bilincini kazandıracak</a:t>
                      </a:r>
                    </a:p>
                    <a:p>
                      <a:endParaRPr lang="tr-TR" sz="1200" b="0" dirty="0"/>
                    </a:p>
                  </a:txBody>
                  <a:tcPr/>
                </a:tc>
                <a:extLst>
                  <a:ext uri="{0D108BD9-81ED-4DB2-BD59-A6C34878D82A}">
                    <a16:rowId xmlns:a16="http://schemas.microsoft.com/office/drawing/2014/main" val="10006"/>
                  </a:ext>
                </a:extLst>
              </a:tr>
              <a:tr h="359300">
                <a:tc>
                  <a:txBody>
                    <a:bodyPr/>
                    <a:lstStyle/>
                    <a:p>
                      <a:pPr>
                        <a:buFont typeface="Arial" pitchFamily="34" charset="0"/>
                        <a:buChar char="•"/>
                      </a:pPr>
                      <a:endParaRPr lang="tr-TR" sz="1200" b="0" dirty="0"/>
                    </a:p>
                  </a:txBody>
                  <a:tcPr/>
                </a:tc>
                <a:extLst>
                  <a:ext uri="{0D108BD9-81ED-4DB2-BD59-A6C34878D82A}">
                    <a16:rowId xmlns:a16="http://schemas.microsoft.com/office/drawing/2014/main" val="10007"/>
                  </a:ext>
                </a:extLst>
              </a:tr>
              <a:tr h="359300">
                <a:tc>
                  <a:txBody>
                    <a:bodyPr/>
                    <a:lstStyle/>
                    <a:p>
                      <a:endParaRPr lang="tr-TR" sz="1200" b="0" dirty="0"/>
                    </a:p>
                  </a:txBody>
                  <a:tcPr/>
                </a:tc>
                <a:extLst>
                  <a:ext uri="{0D108BD9-81ED-4DB2-BD59-A6C34878D82A}">
                    <a16:rowId xmlns:a16="http://schemas.microsoft.com/office/drawing/2014/main" val="10008"/>
                  </a:ext>
                </a:extLst>
              </a:tr>
            </a:tbl>
          </a:graphicData>
        </a:graphic>
      </p:graphicFrame>
      <p:sp>
        <p:nvSpPr>
          <p:cNvPr id="6" name="7 Metin Yer Tutucusu"/>
          <p:cNvSpPr txBox="1">
            <a:spLocks/>
          </p:cNvSpPr>
          <p:nvPr/>
        </p:nvSpPr>
        <p:spPr>
          <a:xfrm>
            <a:off x="1412776" y="265337"/>
            <a:ext cx="5159474" cy="346223"/>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a:ln>
                  <a:noFill/>
                </a:ln>
                <a:solidFill>
                  <a:srgbClr val="FFFFFF"/>
                </a:solidFill>
                <a:effectLst/>
                <a:uLnTx/>
                <a:uFillTx/>
                <a:latin typeface="+mn-lt"/>
                <a:ea typeface="+mn-ea"/>
                <a:cs typeface="+mn-cs"/>
              </a:rPr>
              <a:t>Kuruma İlişkin Genel ilgiler</a:t>
            </a:r>
          </a:p>
        </p:txBody>
      </p:sp>
      <p:sp>
        <p:nvSpPr>
          <p:cNvPr id="7" name="2 Metin Yer Tutucusu"/>
          <p:cNvSpPr>
            <a:spLocks noGrp="1"/>
          </p:cNvSpPr>
          <p:nvPr>
            <p:ph type="body" idx="2"/>
          </p:nvPr>
        </p:nvSpPr>
        <p:spPr>
          <a:xfrm rot="16200000">
            <a:off x="-1673656" y="5013964"/>
            <a:ext cx="5544619" cy="1348324"/>
          </a:xfrm>
        </p:spPr>
        <p:txBody>
          <a:bodyPr/>
          <a:lstStyle/>
          <a:p>
            <a:pPr algn="ctr"/>
            <a:r>
              <a:rPr lang="tr-TR" dirty="0"/>
              <a:t>OVACUMA ÇOK PROGRAMLI ANADOLU LİSESİ</a:t>
            </a:r>
          </a:p>
          <a:p>
            <a:pPr algn="ctr"/>
            <a:r>
              <a:rPr lang="tr-TR" dirty="0"/>
              <a:t> 2019-2020  EĞİTİM – ÖĞRETİM YILI </a:t>
            </a:r>
          </a:p>
          <a:p>
            <a:pPr algn="ctr"/>
            <a:r>
              <a:rPr lang="tr-TR" dirty="0"/>
              <a:t>BRİFİNG DOSYASI</a:t>
            </a:r>
          </a:p>
        </p:txBody>
      </p:sp>
      <p:pic>
        <p:nvPicPr>
          <p:cNvPr id="9" name="Resim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987338"/>
            <a:ext cx="2198404" cy="214450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Yer Tutucusu"/>
          <p:cNvSpPr>
            <a:spLocks noGrp="1"/>
          </p:cNvSpPr>
          <p:nvPr>
            <p:ph type="body" idx="1"/>
          </p:nvPr>
        </p:nvSpPr>
        <p:spPr>
          <a:xfrm>
            <a:off x="1026319" y="3657601"/>
            <a:ext cx="4860131" cy="4010743"/>
          </a:xfrm>
        </p:spPr>
        <p:txBody>
          <a:bodyPr>
            <a:normAutofit/>
          </a:bodyPr>
          <a:lstStyle/>
          <a:p>
            <a:pPr algn="l">
              <a:buFont typeface="Arial" pitchFamily="34" charset="0"/>
              <a:buChar char="•"/>
            </a:pPr>
            <a:endParaRPr lang="tr-TR" dirty="0"/>
          </a:p>
          <a:p>
            <a:pPr algn="l">
              <a:buFont typeface="Arial" pitchFamily="34" charset="0"/>
              <a:buChar char="•"/>
            </a:pPr>
            <a:endParaRPr lang="tr-TR" dirty="0"/>
          </a:p>
          <a:p>
            <a:pPr algn="l">
              <a:buFont typeface="Arial" pitchFamily="34" charset="0"/>
              <a:buChar char="•"/>
            </a:pPr>
            <a:r>
              <a:rPr lang="tr-TR" dirty="0"/>
              <a:t>Kurumun </a:t>
            </a:r>
            <a:r>
              <a:rPr lang="tr-TR" dirty="0" err="1"/>
              <a:t>tarİhçesİ</a:t>
            </a:r>
            <a:endParaRPr lang="tr-TR" dirty="0"/>
          </a:p>
          <a:p>
            <a:pPr algn="l">
              <a:buFont typeface="Arial" pitchFamily="34" charset="0"/>
              <a:buChar char="•"/>
            </a:pPr>
            <a:r>
              <a:rPr lang="tr-TR" dirty="0"/>
              <a:t>KURUMUN </a:t>
            </a:r>
            <a:r>
              <a:rPr lang="tr-TR" dirty="0" err="1"/>
              <a:t>öğretİm</a:t>
            </a:r>
            <a:r>
              <a:rPr lang="tr-TR" dirty="0"/>
              <a:t> şeklİ</a:t>
            </a:r>
          </a:p>
          <a:p>
            <a:pPr algn="l">
              <a:buFont typeface="Arial" pitchFamily="34" charset="0"/>
              <a:buChar char="•"/>
            </a:pPr>
            <a:r>
              <a:rPr lang="tr-TR" dirty="0" err="1"/>
              <a:t>KURUmun</a:t>
            </a:r>
            <a:r>
              <a:rPr lang="tr-TR" dirty="0"/>
              <a:t> </a:t>
            </a:r>
            <a:r>
              <a:rPr lang="tr-TR" dirty="0" err="1"/>
              <a:t>bİrİmlerİ</a:t>
            </a:r>
            <a:endParaRPr lang="tr-TR" dirty="0"/>
          </a:p>
          <a:p>
            <a:pPr algn="l">
              <a:buFont typeface="Arial" pitchFamily="34" charset="0"/>
              <a:buChar char="•"/>
            </a:pPr>
            <a:r>
              <a:rPr lang="tr-TR" dirty="0"/>
              <a:t>KURUM öğretmen </a:t>
            </a:r>
            <a:r>
              <a:rPr lang="tr-TR" dirty="0" err="1"/>
              <a:t>bİlgİlerİ</a:t>
            </a:r>
            <a:endParaRPr lang="tr-TR" dirty="0"/>
          </a:p>
          <a:p>
            <a:pPr algn="l">
              <a:buFont typeface="Arial" pitchFamily="34" charset="0"/>
              <a:buChar char="•"/>
            </a:pPr>
            <a:r>
              <a:rPr lang="tr-TR" dirty="0"/>
              <a:t>KURUMUN </a:t>
            </a:r>
            <a:r>
              <a:rPr lang="tr-TR" dirty="0" err="1"/>
              <a:t>öğrencİ</a:t>
            </a:r>
            <a:r>
              <a:rPr lang="tr-TR" dirty="0"/>
              <a:t> </a:t>
            </a:r>
            <a:r>
              <a:rPr lang="tr-TR" dirty="0" err="1"/>
              <a:t>Bİlgİlerİ</a:t>
            </a:r>
            <a:endParaRPr lang="tr-TR" dirty="0"/>
          </a:p>
          <a:p>
            <a:pPr algn="l"/>
            <a:r>
              <a:rPr lang="tr-TR" dirty="0"/>
              <a:t> </a:t>
            </a:r>
          </a:p>
        </p:txBody>
      </p:sp>
      <p:sp>
        <p:nvSpPr>
          <p:cNvPr id="3" name="2 Başlık"/>
          <p:cNvSpPr>
            <a:spLocks noGrp="1"/>
          </p:cNvSpPr>
          <p:nvPr>
            <p:ph type="title"/>
          </p:nvPr>
        </p:nvSpPr>
        <p:spPr/>
        <p:txBody>
          <a:bodyPr/>
          <a:lstStyle/>
          <a:p>
            <a:r>
              <a:rPr lang="tr-TR" dirty="0"/>
              <a:t>2.BÖLÜM</a:t>
            </a:r>
            <a:br>
              <a:rPr lang="tr-TR" dirty="0"/>
            </a:br>
            <a:endParaRPr lang="tr-TR"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ent">
  <a:themeElements>
    <a:clrScheme name="Kent">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Kent">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ent">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9285</TotalTime>
  <Words>1893</Words>
  <Application>Microsoft Office PowerPoint</Application>
  <PresentationFormat>Ekran Gösterisi (4:3)</PresentationFormat>
  <Paragraphs>472</Paragraphs>
  <Slides>28</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28</vt:i4>
      </vt:variant>
    </vt:vector>
  </HeadingPairs>
  <TitlesOfParts>
    <vt:vector size="35" baseType="lpstr">
      <vt:lpstr>Arial</vt:lpstr>
      <vt:lpstr>Calibri</vt:lpstr>
      <vt:lpstr>Georgia</vt:lpstr>
      <vt:lpstr>Verdana</vt:lpstr>
      <vt:lpstr>Wingdings</vt:lpstr>
      <vt:lpstr>Wingdings 2</vt:lpstr>
      <vt:lpstr>Kent</vt:lpstr>
      <vt:lpstr>KARABÜ/SAFRANBOLU OVACUMA ÇOK PROGRAMLI ANADOLU LİSESİ 2019-2020  EĞİTİM-ÖĞRETİM YILI BRİFİNG DOSYASI  </vt:lpstr>
      <vt:lpstr>PowerPoint Sunusu</vt:lpstr>
      <vt:lpstr>PowerPoint Sunusu</vt:lpstr>
      <vt:lpstr>PowerPoint Sunusu</vt:lpstr>
      <vt:lpstr>1.BÖLÜM </vt:lpstr>
      <vt:lpstr>PowerPoint Sunusu</vt:lpstr>
      <vt:lpstr>PowerPoint Sunusu</vt:lpstr>
      <vt:lpstr>PowerPoint Sunusu</vt:lpstr>
      <vt:lpstr>2.BÖLÜM </vt:lpstr>
      <vt:lpstr>PowerPoint Sunusu</vt:lpstr>
      <vt:lpstr>PowerPoint Sunusu</vt:lpstr>
      <vt:lpstr>PowerPoint Sunusu</vt:lpstr>
      <vt:lpstr>PowerPoint Sunusu</vt:lpstr>
      <vt:lpstr>3.BÖLÜM </vt:lpstr>
      <vt:lpstr>PowerPoint Sunusu</vt:lpstr>
      <vt:lpstr>PowerPoint Sunusu</vt:lpstr>
      <vt:lpstr>PowerPoint Sunusu</vt:lpstr>
      <vt:lpstr> </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ATA-GROUP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saffettin</dc:creator>
  <cp:lastModifiedBy>muhammet altekin</cp:lastModifiedBy>
  <cp:revision>231</cp:revision>
  <dcterms:created xsi:type="dcterms:W3CDTF">2014-07-11T07:37:08Z</dcterms:created>
  <dcterms:modified xsi:type="dcterms:W3CDTF">2019-11-26T16:38:09Z</dcterms:modified>
</cp:coreProperties>
</file>